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9" r:id="rId2"/>
    <p:sldId id="260" r:id="rId3"/>
    <p:sldId id="261" r:id="rId4"/>
    <p:sldId id="267" r:id="rId5"/>
    <p:sldId id="268" r:id="rId6"/>
    <p:sldId id="269" r:id="rId7"/>
    <p:sldId id="262" r:id="rId8"/>
    <p:sldId id="270" r:id="rId9"/>
    <p:sldId id="271" r:id="rId10"/>
    <p:sldId id="272" r:id="rId11"/>
    <p:sldId id="273" r:id="rId12"/>
    <p:sldId id="274" r:id="rId13"/>
    <p:sldId id="275" r:id="rId14"/>
  </p:sldIdLst>
  <p:sldSz cx="12192000" cy="6858000"/>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6423"/>
    <a:srgbClr val="E6E6E6"/>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3" d="100"/>
          <a:sy n="73" d="100"/>
        </p:scale>
        <p:origin x="-7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E63EF-ECC9-43E0-AB28-764B63616F33}" type="datetimeFigureOut">
              <a:rPr lang="zh-CN" altLang="en-US" smtClean="0"/>
              <a:t>2021/10/13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7DCCB-A335-4474-9EC4-FD6DCB4CCAD4}" type="slidenum">
              <a:rPr lang="zh-CN" altLang="en-US" smtClean="0"/>
              <a:t>‹#›</a:t>
            </a:fld>
            <a:endParaRPr lang="zh-CN" altLang="en-US"/>
          </a:p>
        </p:txBody>
      </p:sp>
    </p:spTree>
    <p:extLst>
      <p:ext uri="{BB962C8B-B14F-4D97-AF65-F5344CB8AC3E}">
        <p14:creationId xmlns:p14="http://schemas.microsoft.com/office/powerpoint/2010/main" val="2747909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1</a:t>
            </a:fld>
            <a:endParaRPr lang="zh-CN" altLang="en-US"/>
          </a:p>
        </p:txBody>
      </p:sp>
    </p:spTree>
    <p:extLst>
      <p:ext uri="{BB962C8B-B14F-4D97-AF65-F5344CB8AC3E}">
        <p14:creationId xmlns:p14="http://schemas.microsoft.com/office/powerpoint/2010/main" val="270407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10</a:t>
            </a:fld>
            <a:endParaRPr lang="zh-CN" altLang="en-US"/>
          </a:p>
        </p:txBody>
      </p:sp>
    </p:spTree>
    <p:extLst>
      <p:ext uri="{BB962C8B-B14F-4D97-AF65-F5344CB8AC3E}">
        <p14:creationId xmlns:p14="http://schemas.microsoft.com/office/powerpoint/2010/main" val="4078723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11</a:t>
            </a:fld>
            <a:endParaRPr lang="zh-CN" altLang="en-US"/>
          </a:p>
        </p:txBody>
      </p:sp>
    </p:spTree>
    <p:extLst>
      <p:ext uri="{BB962C8B-B14F-4D97-AF65-F5344CB8AC3E}">
        <p14:creationId xmlns:p14="http://schemas.microsoft.com/office/powerpoint/2010/main" val="344988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12</a:t>
            </a:fld>
            <a:endParaRPr lang="zh-CN" altLang="en-US"/>
          </a:p>
        </p:txBody>
      </p:sp>
    </p:spTree>
    <p:extLst>
      <p:ext uri="{BB962C8B-B14F-4D97-AF65-F5344CB8AC3E}">
        <p14:creationId xmlns:p14="http://schemas.microsoft.com/office/powerpoint/2010/main" val="152230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13</a:t>
            </a:fld>
            <a:endParaRPr lang="zh-CN" altLang="en-US"/>
          </a:p>
        </p:txBody>
      </p:sp>
    </p:spTree>
    <p:extLst>
      <p:ext uri="{BB962C8B-B14F-4D97-AF65-F5344CB8AC3E}">
        <p14:creationId xmlns:p14="http://schemas.microsoft.com/office/powerpoint/2010/main" val="10719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2</a:t>
            </a:fld>
            <a:endParaRPr lang="zh-CN" altLang="en-US"/>
          </a:p>
        </p:txBody>
      </p:sp>
    </p:spTree>
    <p:extLst>
      <p:ext uri="{BB962C8B-B14F-4D97-AF65-F5344CB8AC3E}">
        <p14:creationId xmlns:p14="http://schemas.microsoft.com/office/powerpoint/2010/main" val="18026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3</a:t>
            </a:fld>
            <a:endParaRPr lang="zh-CN" altLang="en-US"/>
          </a:p>
        </p:txBody>
      </p:sp>
    </p:spTree>
    <p:extLst>
      <p:ext uri="{BB962C8B-B14F-4D97-AF65-F5344CB8AC3E}">
        <p14:creationId xmlns:p14="http://schemas.microsoft.com/office/powerpoint/2010/main" val="9780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4</a:t>
            </a:fld>
            <a:endParaRPr lang="zh-CN" altLang="en-US"/>
          </a:p>
        </p:txBody>
      </p:sp>
    </p:spTree>
    <p:extLst>
      <p:ext uri="{BB962C8B-B14F-4D97-AF65-F5344CB8AC3E}">
        <p14:creationId xmlns:p14="http://schemas.microsoft.com/office/powerpoint/2010/main" val="57811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5</a:t>
            </a:fld>
            <a:endParaRPr lang="zh-CN" altLang="en-US"/>
          </a:p>
        </p:txBody>
      </p:sp>
    </p:spTree>
    <p:extLst>
      <p:ext uri="{BB962C8B-B14F-4D97-AF65-F5344CB8AC3E}">
        <p14:creationId xmlns:p14="http://schemas.microsoft.com/office/powerpoint/2010/main" val="46634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6</a:t>
            </a:fld>
            <a:endParaRPr lang="zh-CN" altLang="en-US"/>
          </a:p>
        </p:txBody>
      </p:sp>
    </p:spTree>
    <p:extLst>
      <p:ext uri="{BB962C8B-B14F-4D97-AF65-F5344CB8AC3E}">
        <p14:creationId xmlns:p14="http://schemas.microsoft.com/office/powerpoint/2010/main" val="1756012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7</a:t>
            </a:fld>
            <a:endParaRPr lang="zh-CN" altLang="en-US"/>
          </a:p>
        </p:txBody>
      </p:sp>
    </p:spTree>
    <p:extLst>
      <p:ext uri="{BB962C8B-B14F-4D97-AF65-F5344CB8AC3E}">
        <p14:creationId xmlns:p14="http://schemas.microsoft.com/office/powerpoint/2010/main" val="82889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8</a:t>
            </a:fld>
            <a:endParaRPr lang="zh-CN" altLang="en-US"/>
          </a:p>
        </p:txBody>
      </p:sp>
    </p:spTree>
    <p:extLst>
      <p:ext uri="{BB962C8B-B14F-4D97-AF65-F5344CB8AC3E}">
        <p14:creationId xmlns:p14="http://schemas.microsoft.com/office/powerpoint/2010/main" val="1917109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B7DCCB-A335-4474-9EC4-FD6DCB4CCAD4}" type="slidenum">
              <a:rPr lang="zh-CN" altLang="en-US" smtClean="0"/>
              <a:t>9</a:t>
            </a:fld>
            <a:endParaRPr lang="zh-CN" altLang="en-US"/>
          </a:p>
        </p:txBody>
      </p:sp>
    </p:spTree>
    <p:extLst>
      <p:ext uri="{BB962C8B-B14F-4D97-AF65-F5344CB8AC3E}">
        <p14:creationId xmlns:p14="http://schemas.microsoft.com/office/powerpoint/2010/main" val="3867498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xmlns="" id="{B47358EA-A068-47C3-832B-3AADDC363B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226667E-B44B-4133-BF1F-EEA374D4FE5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68153" y="3612815"/>
            <a:ext cx="871684" cy="2940807"/>
          </a:xfrm>
          <a:prstGeom prst="rect">
            <a:avLst/>
          </a:prstGeom>
        </p:spPr>
      </p:pic>
      <p:pic>
        <p:nvPicPr>
          <p:cNvPr id="2" name="图片 1">
            <a:extLst>
              <a:ext uri="{FF2B5EF4-FFF2-40B4-BE49-F238E27FC236}">
                <a16:creationId xmlns:a16="http://schemas.microsoft.com/office/drawing/2014/main" xmlns="" id="{2BE2048C-A1B1-4323-8176-9FC34882FF0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0" y="5486400"/>
            <a:ext cx="12192000" cy="1371600"/>
          </a:xfrm>
          <a:prstGeom prst="rect">
            <a:avLst/>
          </a:prstGeom>
        </p:spPr>
      </p:pic>
      <p:pic>
        <p:nvPicPr>
          <p:cNvPr id="3" name="图片 2">
            <a:extLst>
              <a:ext uri="{FF2B5EF4-FFF2-40B4-BE49-F238E27FC236}">
                <a16:creationId xmlns:a16="http://schemas.microsoft.com/office/drawing/2014/main" xmlns="" id="{8BC624C3-BE99-408E-9BC2-2F8191951AD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4" name="图片 3">
            <a:extLst>
              <a:ext uri="{FF2B5EF4-FFF2-40B4-BE49-F238E27FC236}">
                <a16:creationId xmlns:a16="http://schemas.microsoft.com/office/drawing/2014/main" xmlns="" id="{85490447-E5E1-4A1B-B332-8E0FC6139D3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435010" y="3435478"/>
            <a:ext cx="320777" cy="2313178"/>
          </a:xfrm>
          <a:prstGeom prst="rect">
            <a:avLst/>
          </a:prstGeom>
        </p:spPr>
      </p:pic>
      <p:pic>
        <p:nvPicPr>
          <p:cNvPr id="5" name="图片 4">
            <a:extLst>
              <a:ext uri="{FF2B5EF4-FFF2-40B4-BE49-F238E27FC236}">
                <a16:creationId xmlns:a16="http://schemas.microsoft.com/office/drawing/2014/main" xmlns="" id="{2CB7C01B-96B9-49B0-92C1-20C4CEC6A3AB}"/>
              </a:ext>
            </a:extLst>
          </p:cNvPr>
          <p:cNvPicPr>
            <a:picLocks noChangeAspect="1"/>
          </p:cNvPicPr>
          <p:nvPr/>
        </p:nvPicPr>
        <p:blipFill>
          <a:blip r:embed="rId9">
            <a:clrChange>
              <a:clrFrom>
                <a:srgbClr val="FEFEFF"/>
              </a:clrFrom>
              <a:clrTo>
                <a:srgbClr val="FEFEFF">
                  <a:alpha val="0"/>
                </a:srgbClr>
              </a:clrTo>
            </a:clrChange>
          </a:blip>
          <a:stretch>
            <a:fillRect/>
          </a:stretch>
        </p:blipFill>
        <p:spPr>
          <a:xfrm>
            <a:off x="2531683" y="2629007"/>
            <a:ext cx="585182" cy="659922"/>
          </a:xfrm>
          <a:prstGeom prst="rect">
            <a:avLst/>
          </a:prstGeom>
        </p:spPr>
      </p:pic>
      <p:pic>
        <p:nvPicPr>
          <p:cNvPr id="6" name="图片 5">
            <a:extLst>
              <a:ext uri="{FF2B5EF4-FFF2-40B4-BE49-F238E27FC236}">
                <a16:creationId xmlns:a16="http://schemas.microsoft.com/office/drawing/2014/main" xmlns="" id="{A745756D-2ED8-4DAD-A766-A0F9E82D686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42135" y="5340437"/>
            <a:ext cx="688828" cy="1506425"/>
          </a:xfrm>
          <a:prstGeom prst="rect">
            <a:avLst/>
          </a:prstGeom>
        </p:spPr>
      </p:pic>
      <p:pic>
        <p:nvPicPr>
          <p:cNvPr id="7" name="图片 6">
            <a:extLst>
              <a:ext uri="{FF2B5EF4-FFF2-40B4-BE49-F238E27FC236}">
                <a16:creationId xmlns:a16="http://schemas.microsoft.com/office/drawing/2014/main" xmlns="" id="{B3AEE0D1-A8BC-44BC-B352-EFA8D972D55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304445" y="4386407"/>
            <a:ext cx="704057" cy="2460455"/>
          </a:xfrm>
          <a:prstGeom prst="rect">
            <a:avLst/>
          </a:prstGeom>
        </p:spPr>
      </p:pic>
      <p:pic>
        <p:nvPicPr>
          <p:cNvPr id="8" name="图片 7">
            <a:extLst>
              <a:ext uri="{FF2B5EF4-FFF2-40B4-BE49-F238E27FC236}">
                <a16:creationId xmlns:a16="http://schemas.microsoft.com/office/drawing/2014/main" xmlns="" id="{C4FE7418-C26B-47B5-9847-ED82A30D9F5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170546" y="5416892"/>
            <a:ext cx="480153" cy="1396117"/>
          </a:xfrm>
          <a:prstGeom prst="rect">
            <a:avLst/>
          </a:prstGeom>
        </p:spPr>
      </p:pic>
      <p:pic>
        <p:nvPicPr>
          <p:cNvPr id="12" name="图片 11">
            <a:extLst>
              <a:ext uri="{FF2B5EF4-FFF2-40B4-BE49-F238E27FC236}">
                <a16:creationId xmlns:a16="http://schemas.microsoft.com/office/drawing/2014/main" xmlns="" id="{DF61588B-EC1B-492C-B5BC-9022D897BBF3}"/>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961259" y="1650074"/>
            <a:ext cx="947502" cy="1466584"/>
          </a:xfrm>
          <a:prstGeom prst="rect">
            <a:avLst/>
          </a:prstGeom>
        </p:spPr>
      </p:pic>
      <p:pic>
        <p:nvPicPr>
          <p:cNvPr id="13" name="图片 12">
            <a:extLst>
              <a:ext uri="{FF2B5EF4-FFF2-40B4-BE49-F238E27FC236}">
                <a16:creationId xmlns:a16="http://schemas.microsoft.com/office/drawing/2014/main" xmlns="" id="{5015CA1E-4D66-41E9-BE7F-25576A70E52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934384" y="-8795"/>
            <a:ext cx="3276914" cy="3621611"/>
          </a:xfrm>
          <a:prstGeom prst="rect">
            <a:avLst/>
          </a:prstGeom>
        </p:spPr>
      </p:pic>
      <p:pic>
        <p:nvPicPr>
          <p:cNvPr id="11" name="图片 10">
            <a:extLst>
              <a:ext uri="{FF2B5EF4-FFF2-40B4-BE49-F238E27FC236}">
                <a16:creationId xmlns:a16="http://schemas.microsoft.com/office/drawing/2014/main" xmlns="" id="{94744C64-8133-4A32-9A87-86965719CD7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rot="17406237">
            <a:off x="8028744" y="781654"/>
            <a:ext cx="437683" cy="371220"/>
          </a:xfrm>
          <a:prstGeom prst="rect">
            <a:avLst/>
          </a:prstGeom>
        </p:spPr>
      </p:pic>
      <p:pic>
        <p:nvPicPr>
          <p:cNvPr id="17" name="图片 16">
            <a:extLst>
              <a:ext uri="{FF2B5EF4-FFF2-40B4-BE49-F238E27FC236}">
                <a16:creationId xmlns:a16="http://schemas.microsoft.com/office/drawing/2014/main" xmlns="" id="{86A92B8E-8B87-461A-8DE3-1C39006C5FC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27099" y="11137"/>
            <a:ext cx="3074737" cy="3398167"/>
          </a:xfrm>
          <a:prstGeom prst="rect">
            <a:avLst/>
          </a:prstGeom>
        </p:spPr>
      </p:pic>
      <p:pic>
        <p:nvPicPr>
          <p:cNvPr id="19" name="图片 18">
            <a:extLst>
              <a:ext uri="{FF2B5EF4-FFF2-40B4-BE49-F238E27FC236}">
                <a16:creationId xmlns:a16="http://schemas.microsoft.com/office/drawing/2014/main" xmlns="" id="{CCDA7F21-9A6B-462F-8692-57E6E571F34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22" name="图片 21">
            <a:extLst>
              <a:ext uri="{FF2B5EF4-FFF2-40B4-BE49-F238E27FC236}">
                <a16:creationId xmlns:a16="http://schemas.microsoft.com/office/drawing/2014/main" xmlns="" id="{3E590204-BB4C-48A1-ADEE-F86ED73BE72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842894" y="5125203"/>
            <a:ext cx="480154" cy="1677985"/>
          </a:xfrm>
          <a:prstGeom prst="rect">
            <a:avLst/>
          </a:prstGeom>
        </p:spPr>
      </p:pic>
      <p:pic>
        <p:nvPicPr>
          <p:cNvPr id="23" name="图片 22">
            <a:extLst>
              <a:ext uri="{FF2B5EF4-FFF2-40B4-BE49-F238E27FC236}">
                <a16:creationId xmlns:a16="http://schemas.microsoft.com/office/drawing/2014/main" xmlns="" id="{B0C76AC9-30C6-4588-8EBB-6EE8492167F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64493" y="5209812"/>
            <a:ext cx="2569963" cy="1677985"/>
          </a:xfrm>
          <a:prstGeom prst="rect">
            <a:avLst/>
          </a:prstGeom>
        </p:spPr>
      </p:pic>
      <p:pic>
        <p:nvPicPr>
          <p:cNvPr id="24" name="图片 23">
            <a:extLst>
              <a:ext uri="{FF2B5EF4-FFF2-40B4-BE49-F238E27FC236}">
                <a16:creationId xmlns:a16="http://schemas.microsoft.com/office/drawing/2014/main" xmlns="" id="{3C216269-6D65-42A1-95CD-5F9EB36F2916}"/>
              </a:ext>
            </a:extLst>
          </p:cNvPr>
          <p:cNvPicPr>
            <a:picLocks noChangeAspect="1"/>
          </p:cNvPicPr>
          <p:nvPr/>
        </p:nvPicPr>
        <p:blipFill>
          <a:blip r:embed="rId9">
            <a:clrChange>
              <a:clrFrom>
                <a:srgbClr val="FEFEFF"/>
              </a:clrFrom>
              <a:clrTo>
                <a:srgbClr val="FEFEFF">
                  <a:alpha val="0"/>
                </a:srgbClr>
              </a:clrTo>
            </a:clrChange>
          </a:blip>
          <a:stretch>
            <a:fillRect/>
          </a:stretch>
        </p:blipFill>
        <p:spPr>
          <a:xfrm rot="14689901">
            <a:off x="7132246" y="1090369"/>
            <a:ext cx="338329" cy="381541"/>
          </a:xfrm>
          <a:prstGeom prst="rect">
            <a:avLst/>
          </a:prstGeom>
        </p:spPr>
      </p:pic>
      <p:pic>
        <p:nvPicPr>
          <p:cNvPr id="25" name="图片 24">
            <a:extLst>
              <a:ext uri="{FF2B5EF4-FFF2-40B4-BE49-F238E27FC236}">
                <a16:creationId xmlns:a16="http://schemas.microsoft.com/office/drawing/2014/main" xmlns="" id="{8E1FB5B7-42D2-4916-8718-598C5BFFD32F}"/>
              </a:ext>
            </a:extLst>
          </p:cNvPr>
          <p:cNvPicPr>
            <a:picLocks noChangeAspect="1"/>
          </p:cNvPicPr>
          <p:nvPr/>
        </p:nvPicPr>
        <p:blipFill>
          <a:blip r:embed="rId9">
            <a:clrChange>
              <a:clrFrom>
                <a:srgbClr val="FEFEFF"/>
              </a:clrFrom>
              <a:clrTo>
                <a:srgbClr val="FEFEFF">
                  <a:alpha val="0"/>
                </a:srgbClr>
              </a:clrTo>
            </a:clrChange>
          </a:blip>
          <a:stretch>
            <a:fillRect/>
          </a:stretch>
        </p:blipFill>
        <p:spPr>
          <a:xfrm rot="16200000">
            <a:off x="6440067" y="2296158"/>
            <a:ext cx="488577" cy="550979"/>
          </a:xfrm>
          <a:prstGeom prst="rect">
            <a:avLst/>
          </a:prstGeom>
        </p:spPr>
      </p:pic>
      <p:pic>
        <p:nvPicPr>
          <p:cNvPr id="31" name="图片 30">
            <a:extLst>
              <a:ext uri="{FF2B5EF4-FFF2-40B4-BE49-F238E27FC236}">
                <a16:creationId xmlns:a16="http://schemas.microsoft.com/office/drawing/2014/main" xmlns="" id="{6D2AE6A8-DE6A-4AEA-AD8F-5A3B9B99DB4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rot="21275117">
            <a:off x="7749774" y="3324290"/>
            <a:ext cx="437683" cy="371220"/>
          </a:xfrm>
          <a:prstGeom prst="rect">
            <a:avLst/>
          </a:prstGeom>
        </p:spPr>
      </p:pic>
      <p:pic>
        <p:nvPicPr>
          <p:cNvPr id="18" name="图片 17">
            <a:extLst>
              <a:ext uri="{FF2B5EF4-FFF2-40B4-BE49-F238E27FC236}">
                <a16:creationId xmlns:a16="http://schemas.microsoft.com/office/drawing/2014/main" xmlns="" id="{C4941025-F1B7-4623-B37F-47AF434C88C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10" name="图片 9">
            <a:extLst>
              <a:ext uri="{FF2B5EF4-FFF2-40B4-BE49-F238E27FC236}">
                <a16:creationId xmlns:a16="http://schemas.microsoft.com/office/drawing/2014/main" xmlns="" id="{0C252911-9DCD-4D5D-B776-1E428259F3A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626541" y="4101364"/>
            <a:ext cx="3993790" cy="2636012"/>
          </a:xfrm>
          <a:prstGeom prst="rect">
            <a:avLst/>
          </a:prstGeom>
        </p:spPr>
      </p:pic>
      <p:pic>
        <p:nvPicPr>
          <p:cNvPr id="37" name="bamboo">
            <a:hlinkClick r:id="" action="ppaction://media"/>
            <a:extLst>
              <a:ext uri="{FF2B5EF4-FFF2-40B4-BE49-F238E27FC236}">
                <a16:creationId xmlns:a16="http://schemas.microsoft.com/office/drawing/2014/main" xmlns="" id="{FF48DAB9-0ED1-451A-9789-E67A9982A23D}"/>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17"/>
          <a:stretch>
            <a:fillRect/>
          </a:stretch>
        </p:blipFill>
        <p:spPr>
          <a:xfrm>
            <a:off x="710565" y="-912495"/>
            <a:ext cx="609600" cy="609600"/>
          </a:xfrm>
          <a:prstGeom prst="rect">
            <a:avLst/>
          </a:prstGeom>
        </p:spPr>
      </p:pic>
      <p:sp>
        <p:nvSpPr>
          <p:cNvPr id="21" name="矩形 20">
            <a:extLst>
              <a:ext uri="{FF2B5EF4-FFF2-40B4-BE49-F238E27FC236}">
                <a16:creationId xmlns:a16="http://schemas.microsoft.com/office/drawing/2014/main" xmlns="" id="{474143BC-70E7-4455-9B85-5B0471D6EA62}"/>
              </a:ext>
            </a:extLst>
          </p:cNvPr>
          <p:cNvSpPr/>
          <p:nvPr/>
        </p:nvSpPr>
        <p:spPr>
          <a:xfrm>
            <a:off x="1505309" y="1038979"/>
            <a:ext cx="9324824" cy="3046988"/>
          </a:xfrm>
          <a:prstGeom prst="rect">
            <a:avLst/>
          </a:prstGeom>
        </p:spPr>
        <p:txBody>
          <a:bodyPr wrap="square">
            <a:spAutoFit/>
          </a:bodyPr>
          <a:lstStyle/>
          <a:p>
            <a:pPr algn="ctr"/>
            <a:r>
              <a:rPr lang="en-US" altLang="zh-CN" sz="9600" b="1" smtClean="0">
                <a:solidFill>
                  <a:srgbClr val="FF0000"/>
                </a:solidFill>
              </a:rPr>
              <a:t>Luyện tập </a:t>
            </a:r>
          </a:p>
          <a:p>
            <a:pPr algn="ctr"/>
            <a:r>
              <a:rPr lang="en-US" altLang="zh-CN" sz="9600" b="1" smtClean="0">
                <a:solidFill>
                  <a:srgbClr val="FF0000"/>
                </a:solidFill>
              </a:rPr>
              <a:t>nghị luận văn học</a:t>
            </a:r>
            <a:endParaRPr lang="zh-CN" altLang="en-US" sz="9600" b="1" dirty="0">
              <a:solidFill>
                <a:srgbClr val="FF0000"/>
              </a:solidFill>
            </a:endParaRPr>
          </a:p>
        </p:txBody>
      </p:sp>
    </p:spTree>
    <p:extLst>
      <p:ext uri="{BB962C8B-B14F-4D97-AF65-F5344CB8AC3E}">
        <p14:creationId xmlns:p14="http://schemas.microsoft.com/office/powerpoint/2010/main" val="20010408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1000"/>
                                        <p:tgtEl>
                                          <p:spTgt spid="31"/>
                                        </p:tgtEl>
                                      </p:cBhvr>
                                    </p:animEffect>
                                    <p:anim calcmode="lin" valueType="num">
                                      <p:cBhvr>
                                        <p:cTn id="93" dur="1000" fill="hold"/>
                                        <p:tgtEl>
                                          <p:spTgt spid="31"/>
                                        </p:tgtEl>
                                        <p:attrNameLst>
                                          <p:attrName>ppt_x</p:attrName>
                                        </p:attrNameLst>
                                      </p:cBhvr>
                                      <p:tavLst>
                                        <p:tav tm="0">
                                          <p:val>
                                            <p:strVal val="#ppt_x"/>
                                          </p:val>
                                        </p:tav>
                                        <p:tav tm="100000">
                                          <p:val>
                                            <p:strVal val="#ppt_x"/>
                                          </p:val>
                                        </p:tav>
                                      </p:tavLst>
                                    </p:anim>
                                    <p:anim calcmode="lin" valueType="num">
                                      <p:cBhvr>
                                        <p:cTn id="94" dur="1000" fill="hold"/>
                                        <p:tgtEl>
                                          <p:spTgt spid="31"/>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1000"/>
                                        <p:tgtEl>
                                          <p:spTgt spid="18"/>
                                        </p:tgtEl>
                                      </p:cBhvr>
                                    </p:animEffect>
                                    <p:anim calcmode="lin" valueType="num">
                                      <p:cBhvr>
                                        <p:cTn id="98" dur="1000" fill="hold"/>
                                        <p:tgtEl>
                                          <p:spTgt spid="18"/>
                                        </p:tgtEl>
                                        <p:attrNameLst>
                                          <p:attrName>ppt_x</p:attrName>
                                        </p:attrNameLst>
                                      </p:cBhvr>
                                      <p:tavLst>
                                        <p:tav tm="0">
                                          <p:val>
                                            <p:strVal val="#ppt_x"/>
                                          </p:val>
                                        </p:tav>
                                        <p:tav tm="100000">
                                          <p:val>
                                            <p:strVal val="#ppt_x"/>
                                          </p:val>
                                        </p:tav>
                                      </p:tavLst>
                                    </p:anim>
                                    <p:anim calcmode="lin" valueType="num">
                                      <p:cBhvr>
                                        <p:cTn id="9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1000"/>
                                        <p:tgtEl>
                                          <p:spTgt spid="10"/>
                                        </p:tgtEl>
                                      </p:cBhvr>
                                    </p:animEffect>
                                    <p:anim calcmode="lin" valueType="num">
                                      <p:cBhvr>
                                        <p:cTn id="105" dur="1000" fill="hold"/>
                                        <p:tgtEl>
                                          <p:spTgt spid="10"/>
                                        </p:tgtEl>
                                        <p:attrNameLst>
                                          <p:attrName>ppt_x</p:attrName>
                                        </p:attrNameLst>
                                      </p:cBhvr>
                                      <p:tavLst>
                                        <p:tav tm="0">
                                          <p:val>
                                            <p:strVal val="#ppt_x"/>
                                          </p:val>
                                        </p:tav>
                                        <p:tav tm="100000">
                                          <p:val>
                                            <p:strVal val="#ppt_x"/>
                                          </p:val>
                                        </p:tav>
                                      </p:tavLst>
                                    </p:anim>
                                    <p:anim calcmode="lin" valueType="num">
                                      <p:cBhvr>
                                        <p:cTn id="106" dur="1000" fill="hold"/>
                                        <p:tgtEl>
                                          <p:spTgt spid="10"/>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1" presetClass="mediacall" presetSubtype="0" fill="hold" nodeType="afterEffect">
                                  <p:stCondLst>
                                    <p:cond delay="0"/>
                                  </p:stCondLst>
                                  <p:childTnLst>
                                    <p:cmd type="call" cmd="playFrom(0.0)">
                                      <p:cBhvr additive="base">
                                        <p:cTn id="109"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0" repeatCount="indefinite" fill="remove"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65272"/>
            <a:ext cx="12192000" cy="692727"/>
          </a:xfrm>
          <a:prstGeom prst="rect">
            <a:avLst/>
          </a:prstGeom>
        </p:spPr>
      </p:pic>
      <p:pic>
        <p:nvPicPr>
          <p:cNvPr id="3" name="图片 2">
            <a:extLst>
              <a:ext uri="{FF2B5EF4-FFF2-40B4-BE49-F238E27FC236}">
                <a16:creationId xmlns:a16="http://schemas.microsoft.com/office/drawing/2014/main" xmlns="" id="{5CB6A2F4-DE21-49C1-9920-D12611723200}"/>
              </a:ext>
            </a:extLst>
          </p:cNvPr>
          <p:cNvPicPr>
            <a:picLocks noChangeAspect="1"/>
          </p:cNvPicPr>
          <p:nvPr/>
        </p:nvPicPr>
        <p:blipFill rotWithShape="1">
          <a:blip r:embed="rId4">
            <a:clrChange>
              <a:clrFrom>
                <a:srgbClr val="FFFFFF"/>
              </a:clrFrom>
              <a:clrTo>
                <a:srgbClr val="FFFFFF">
                  <a:alpha val="0"/>
                </a:srgbClr>
              </a:clrTo>
            </a:clrChange>
          </a:blip>
          <a:srcRect t="1" r="50000" b="64575"/>
          <a:stretch/>
        </p:blipFill>
        <p:spPr>
          <a:xfrm flipH="1">
            <a:off x="-1" y="1"/>
            <a:ext cx="1981736" cy="1551708"/>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64493" y="5209812"/>
              <a:ext cx="2569963" cy="1677985"/>
            </a:xfrm>
            <a:prstGeom prst="rect">
              <a:avLst/>
            </a:prstGeom>
          </p:spPr>
        </p:pic>
      </p:grpSp>
      <p:pic>
        <p:nvPicPr>
          <p:cNvPr id="11" name="图片 10">
            <a:extLst>
              <a:ext uri="{FF2B5EF4-FFF2-40B4-BE49-F238E27FC236}">
                <a16:creationId xmlns:a16="http://schemas.microsoft.com/office/drawing/2014/main" xmlns="" id="{97857563-393C-4D9F-8792-9408D5C1662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663694" y="1748281"/>
            <a:ext cx="1310138" cy="4420022"/>
          </a:xfrm>
          <a:prstGeom prst="rect">
            <a:avLst/>
          </a:prstGeom>
        </p:spPr>
      </p:pic>
      <p:pic>
        <p:nvPicPr>
          <p:cNvPr id="12" name="图片 11">
            <a:extLst>
              <a:ext uri="{FF2B5EF4-FFF2-40B4-BE49-F238E27FC236}">
                <a16:creationId xmlns:a16="http://schemas.microsoft.com/office/drawing/2014/main" xmlns="" id="{8403EA81-DCC5-4CC8-8DB5-D1728F957697}"/>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8521905" y="3017077"/>
            <a:ext cx="1008240" cy="3401505"/>
          </a:xfrm>
          <a:prstGeom prst="rect">
            <a:avLst/>
          </a:prstGeom>
        </p:spPr>
      </p:pic>
      <p:pic>
        <p:nvPicPr>
          <p:cNvPr id="13" name="图片 12">
            <a:extLst>
              <a:ext uri="{FF2B5EF4-FFF2-40B4-BE49-F238E27FC236}">
                <a16:creationId xmlns:a16="http://schemas.microsoft.com/office/drawing/2014/main" xmlns="" id="{71747031-DFC5-45AE-9475-6BD9635CFCC9}"/>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10815634" y="3887443"/>
            <a:ext cx="684550" cy="2309470"/>
          </a:xfrm>
          <a:prstGeom prst="rect">
            <a:avLst/>
          </a:prstGeom>
        </p:spPr>
      </p:pic>
      <p:sp>
        <p:nvSpPr>
          <p:cNvPr id="2" name="Rectangle 1"/>
          <p:cNvSpPr/>
          <p:nvPr/>
        </p:nvSpPr>
        <p:spPr>
          <a:xfrm>
            <a:off x="1254034" y="168238"/>
            <a:ext cx="9064730" cy="3108543"/>
          </a:xfrm>
          <a:prstGeom prst="rect">
            <a:avLst/>
          </a:prstGeom>
        </p:spPr>
        <p:txBody>
          <a:bodyPr wrap="square">
            <a:spAutoFit/>
          </a:bodyPr>
          <a:lstStyle/>
          <a:p>
            <a:r>
              <a:rPr lang="en-US" sz="2800" b="1">
                <a:latin typeface="Times New Roman" pitchFamily="18" charset="0"/>
                <a:cs typeface="Times New Roman" pitchFamily="18" charset="0"/>
              </a:rPr>
              <a:t>c. Ý chí quyết tâm và sự hi sinh anh dũng của </a:t>
            </a:r>
            <a:r>
              <a:rPr lang="en-US" sz="2800" b="1">
                <a:latin typeface="Times New Roman" pitchFamily="18" charset="0"/>
                <a:cs typeface="Times New Roman" pitchFamily="18" charset="0"/>
              </a:rPr>
              <a:t>người </a:t>
            </a:r>
            <a:r>
              <a:rPr lang="en-US" sz="2800" b="1" smtClean="0">
                <a:latin typeface="Times New Roman" pitchFamily="18" charset="0"/>
                <a:cs typeface="Times New Roman" pitchFamily="18" charset="0"/>
              </a:rPr>
              <a:t>lính</a:t>
            </a:r>
            <a:endParaRPr lang="en-US" sz="2800" b="1">
              <a:latin typeface="Times New Roman" pitchFamily="18" charset="0"/>
              <a:cs typeface="Times New Roman" pitchFamily="18" charset="0"/>
            </a:endParaRPr>
          </a:p>
          <a:p>
            <a:r>
              <a:rPr lang="en-US" sz="2800" smtClean="0">
                <a:latin typeface="Times New Roman" pitchFamily="18" charset="0"/>
                <a:cs typeface="Times New Roman" pitchFamily="18" charset="0"/>
              </a:rPr>
              <a:t>		</a:t>
            </a:r>
            <a:r>
              <a:rPr lang="en-US" sz="2800" i="1" smtClean="0">
                <a:latin typeface="Times New Roman" pitchFamily="18" charset="0"/>
                <a:cs typeface="Times New Roman" pitchFamily="18" charset="0"/>
              </a:rPr>
              <a:t>Rải </a:t>
            </a:r>
            <a:r>
              <a:rPr lang="en-US" sz="2800" i="1">
                <a:latin typeface="Times New Roman" pitchFamily="18" charset="0"/>
                <a:cs typeface="Times New Roman" pitchFamily="18" charset="0"/>
              </a:rPr>
              <a:t>rác biên cương mồ viễn xứ</a:t>
            </a:r>
          </a:p>
          <a:p>
            <a:r>
              <a:rPr lang="en-US" sz="2800" i="1" smtClean="0">
                <a:latin typeface="Times New Roman" pitchFamily="18" charset="0"/>
                <a:cs typeface="Times New Roman" pitchFamily="18" charset="0"/>
              </a:rPr>
              <a:t>		Chiến </a:t>
            </a:r>
            <a:r>
              <a:rPr lang="en-US" sz="2800" i="1">
                <a:latin typeface="Times New Roman" pitchFamily="18" charset="0"/>
                <a:cs typeface="Times New Roman" pitchFamily="18" charset="0"/>
              </a:rPr>
              <a:t>trường đi chẳng tiếc đời xanh</a:t>
            </a:r>
          </a:p>
          <a:p>
            <a:r>
              <a:rPr lang="en-US" sz="2800" i="1" smtClean="0">
                <a:latin typeface="Times New Roman" pitchFamily="18" charset="0"/>
                <a:cs typeface="Times New Roman" pitchFamily="18" charset="0"/>
              </a:rPr>
              <a:t>		Áo </a:t>
            </a:r>
            <a:r>
              <a:rPr lang="en-US" sz="2800" i="1">
                <a:latin typeface="Times New Roman" pitchFamily="18" charset="0"/>
                <a:cs typeface="Times New Roman" pitchFamily="18" charset="0"/>
              </a:rPr>
              <a:t>bào thay chiếu anh về đất</a:t>
            </a:r>
          </a:p>
          <a:p>
            <a:r>
              <a:rPr lang="en-US" sz="2800" i="1" smtClean="0">
                <a:latin typeface="Times New Roman" pitchFamily="18" charset="0"/>
                <a:cs typeface="Times New Roman" pitchFamily="18" charset="0"/>
              </a:rPr>
              <a:t>		Sông </a:t>
            </a:r>
            <a:r>
              <a:rPr lang="en-US" sz="2800" i="1">
                <a:latin typeface="Times New Roman" pitchFamily="18" charset="0"/>
                <a:cs typeface="Times New Roman" pitchFamily="18" charset="0"/>
              </a:rPr>
              <a:t>Mã gầm lên khúc độc hành</a:t>
            </a:r>
          </a:p>
          <a:p>
            <a:r>
              <a:rPr lang="en-US" sz="2800">
                <a:latin typeface="Times New Roman" pitchFamily="18" charset="0"/>
                <a:cs typeface="Times New Roman" pitchFamily="18" charset="0"/>
              </a:rPr>
              <a:t>- Câu thơ với ba từ Hán Việt “biên cương, mồ, viễn xứ” tạo nên không khí trang trọng, thiêng liêng khi nghĩ về sự hi sinh.</a:t>
            </a:r>
            <a:endParaRPr lang="en-US" sz="2800" dirty="0">
              <a:latin typeface="Times New Roman" pitchFamily="18" charset="0"/>
              <a:cs typeface="Times New Roman" pitchFamily="18" charset="0"/>
            </a:endParaRPr>
          </a:p>
        </p:txBody>
      </p:sp>
      <p:sp>
        <p:nvSpPr>
          <p:cNvPr id="24" name="Rectangle 23"/>
          <p:cNvSpPr/>
          <p:nvPr/>
        </p:nvSpPr>
        <p:spPr>
          <a:xfrm>
            <a:off x="265610" y="3407036"/>
            <a:ext cx="8486503" cy="2893100"/>
          </a:xfrm>
          <a:prstGeom prst="rect">
            <a:avLst/>
          </a:prstGeom>
        </p:spPr>
        <p:txBody>
          <a:bodyPr wrap="square">
            <a:spAutoFit/>
          </a:bodyPr>
          <a:lstStyle/>
          <a:p>
            <a:r>
              <a:rPr lang="en-US" sz="2600">
                <a:latin typeface="Times New Roman" pitchFamily="18" charset="0"/>
                <a:cs typeface="Times New Roman" pitchFamily="18" charset="0"/>
              </a:rPr>
              <a:t>- “ chiến trường đi chẳng tiếc đời xanh” đã khẳng định mạnh mẽ khí phách của tuổi trẻ, vượt lên cái chết, sẵn sàng dâng hiến cả sự sống, tuổi trẻ cho nghĩa lớn của cả dân tộc.</a:t>
            </a:r>
          </a:p>
          <a:p>
            <a:r>
              <a:rPr lang="en-US" sz="2600" smtClean="0">
                <a:latin typeface="Times New Roman" pitchFamily="18" charset="0"/>
                <a:cs typeface="Times New Roman" pitchFamily="18" charset="0"/>
              </a:rPr>
              <a:t>- Những </a:t>
            </a:r>
            <a:r>
              <a:rPr lang="en-US" sz="2600">
                <a:latin typeface="Times New Roman" pitchFamily="18" charset="0"/>
                <a:cs typeface="Times New Roman" pitchFamily="18" charset="0"/>
              </a:rPr>
              <a:t>câu thơ miêu tả trực tiếp cái chết của người lính là những câu thơ hiếm có trong thời kỳ này</a:t>
            </a:r>
            <a:r>
              <a:rPr lang="en-US" sz="2600">
                <a:latin typeface="Times New Roman" pitchFamily="18" charset="0"/>
                <a:cs typeface="Times New Roman" pitchFamily="18" charset="0"/>
              </a:rPr>
              <a:t>: </a:t>
            </a:r>
            <a:endParaRPr lang="en-US" sz="2600" smtClean="0">
              <a:latin typeface="Times New Roman" pitchFamily="18" charset="0"/>
              <a:cs typeface="Times New Roman" pitchFamily="18" charset="0"/>
            </a:endParaRPr>
          </a:p>
          <a:p>
            <a:r>
              <a:rPr lang="en-US" sz="2600" smtClean="0">
                <a:latin typeface="Times New Roman" pitchFamily="18" charset="0"/>
                <a:cs typeface="Times New Roman" pitchFamily="18" charset="0"/>
              </a:rPr>
              <a:t>	 </a:t>
            </a:r>
            <a:r>
              <a:rPr lang="en-US" sz="2600" i="1" smtClean="0">
                <a:latin typeface="Times New Roman" pitchFamily="18" charset="0"/>
                <a:cs typeface="Times New Roman" pitchFamily="18" charset="0"/>
              </a:rPr>
              <a:t>“</a:t>
            </a:r>
            <a:r>
              <a:rPr lang="en-US" sz="2600" i="1">
                <a:latin typeface="Times New Roman" pitchFamily="18" charset="0"/>
                <a:cs typeface="Times New Roman" pitchFamily="18" charset="0"/>
              </a:rPr>
              <a:t>Áo bào thay chiếu anh về đất</a:t>
            </a:r>
          </a:p>
          <a:p>
            <a:r>
              <a:rPr lang="en-US" sz="2600" i="1">
                <a:latin typeface="Times New Roman" pitchFamily="18" charset="0"/>
                <a:cs typeface="Times New Roman" pitchFamily="18" charset="0"/>
              </a:rPr>
              <a:t>        Sông Mã gầm lên khúc </a:t>
            </a:r>
            <a:r>
              <a:rPr lang="en-US" sz="2600" i="1">
                <a:latin typeface="Times New Roman" pitchFamily="18" charset="0"/>
                <a:cs typeface="Times New Roman" pitchFamily="18" charset="0"/>
              </a:rPr>
              <a:t>độc </a:t>
            </a:r>
            <a:r>
              <a:rPr lang="en-US" sz="2600" i="1" smtClean="0">
                <a:latin typeface="Times New Roman" pitchFamily="18" charset="0"/>
                <a:cs typeface="Times New Roman" pitchFamily="18" charset="0"/>
              </a:rPr>
              <a:t>hành”</a:t>
            </a:r>
            <a:endParaRPr lang="en-US" sz="2600" i="1" dirty="0">
              <a:latin typeface="Times New Roman" pitchFamily="18" charset="0"/>
              <a:cs typeface="Times New Roman" pitchFamily="18" charset="0"/>
            </a:endParaRPr>
          </a:p>
        </p:txBody>
      </p:sp>
    </p:spTree>
    <p:extLst>
      <p:ext uri="{BB962C8B-B14F-4D97-AF65-F5344CB8AC3E}">
        <p14:creationId xmlns:p14="http://schemas.microsoft.com/office/powerpoint/2010/main" val="400691261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ircle(in)">
                                      <p:cBhvr>
                                        <p:cTn id="4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EEB69B1A-2C8A-4047-9BFE-174C7E4CC0F9}"/>
              </a:ext>
            </a:extLst>
          </p:cNvPr>
          <p:cNvPicPr>
            <a:picLocks noChangeAspect="1"/>
          </p:cNvPicPr>
          <p:nvPr/>
        </p:nvPicPr>
        <p:blipFill rotWithShape="1">
          <a:blip r:embed="rId3">
            <a:extLst>
              <a:ext uri="{28A0092B-C50C-407E-A947-70E740481C1C}">
                <a14:useLocalDpi xmlns:a14="http://schemas.microsoft.com/office/drawing/2010/main" val="0"/>
              </a:ext>
            </a:extLst>
          </a:blip>
          <a:srcRect b="26404"/>
          <a:stretch/>
        </p:blipFill>
        <p:spPr>
          <a:xfrm>
            <a:off x="5841827" y="678874"/>
            <a:ext cx="5934538" cy="5918602"/>
          </a:xfrm>
          <a:prstGeom prst="rect">
            <a:avLst/>
          </a:prstGeom>
        </p:spPr>
      </p:pic>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65272"/>
            <a:ext cx="12192000" cy="692727"/>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64493" y="5209812"/>
              <a:ext cx="2569963" cy="1677985"/>
            </a:xfrm>
            <a:prstGeom prst="rect">
              <a:avLst/>
            </a:prstGeom>
          </p:spPr>
        </p:pic>
      </p:grpSp>
      <p:sp>
        <p:nvSpPr>
          <p:cNvPr id="2" name="Rectangle 1"/>
          <p:cNvSpPr/>
          <p:nvPr/>
        </p:nvSpPr>
        <p:spPr>
          <a:xfrm>
            <a:off x="121920" y="132378"/>
            <a:ext cx="6096000" cy="4154984"/>
          </a:xfrm>
          <a:prstGeom prst="rect">
            <a:avLst/>
          </a:prstGeom>
        </p:spPr>
        <p:txBody>
          <a:bodyPr>
            <a:spAutoFit/>
          </a:bodyPr>
          <a:lstStyle/>
          <a:p>
            <a:pPr>
              <a:buFontTx/>
              <a:buChar char="-"/>
            </a:pPr>
            <a:r>
              <a:rPr lang="en-US" sz="2400">
                <a:latin typeface="Times New Roman" pitchFamily="18" charset="0"/>
                <a:cs typeface="Times New Roman" pitchFamily="18" charset="0"/>
              </a:rPr>
              <a:t>Chữ “áo bào” gợi lên một nét cổ kính, trang trọng nhưng không quá xa lạ</a:t>
            </a:r>
          </a:p>
          <a:p>
            <a:r>
              <a:rPr lang="en-US" sz="2400">
                <a:latin typeface="Times New Roman" pitchFamily="18" charset="0"/>
                <a:cs typeface="Times New Roman" pitchFamily="18" charset="0"/>
              </a:rPr>
              <a:t>-&gt; câu thơ miêu tả thật cảm động về sự ra đi của người lính: lúc sống các anh mặc thế nào thì lúc về đất đành vẹn nguyên quần áo ấy mà yên nghỉ.</a:t>
            </a:r>
          </a:p>
          <a:p>
            <a:r>
              <a:rPr lang="en-US" sz="2400">
                <a:latin typeface="Times New Roman" pitchFamily="18" charset="0"/>
                <a:cs typeface="Times New Roman" pitchFamily="18" charset="0"/>
              </a:rPr>
              <a:t>- QD đã thay thế từ “chết”bằng cụm từ giản dị “về đất”, “bỏ quên đời” để bình thường hóa, tự nhiên hóa cái chết đúng theo quan niệm của tráng sĩ cách mạng thời kì đầu kháng chiến “xem cái chết nhẹ tựa lông hồng”</a:t>
            </a:r>
            <a:endParaRPr lang="en-US" sz="2400" dirty="0">
              <a:latin typeface="Times New Roman" pitchFamily="18" charset="0"/>
              <a:cs typeface="Times New Roman" pitchFamily="18" charset="0"/>
            </a:endParaRPr>
          </a:p>
        </p:txBody>
      </p:sp>
      <p:sp>
        <p:nvSpPr>
          <p:cNvPr id="17" name="Rectangle 16"/>
          <p:cNvSpPr/>
          <p:nvPr/>
        </p:nvSpPr>
        <p:spPr>
          <a:xfrm>
            <a:off x="121920" y="4459830"/>
            <a:ext cx="7350034" cy="1938992"/>
          </a:xfrm>
          <a:prstGeom prst="rect">
            <a:avLst/>
          </a:prstGeom>
        </p:spPr>
        <p:txBody>
          <a:bodyPr wrap="square">
            <a:spAutoFit/>
          </a:bodyPr>
          <a:lstStyle/>
          <a:p>
            <a:r>
              <a:rPr lang="en-US" sz="2400">
                <a:latin typeface="Times New Roman" pitchFamily="18" charset="0"/>
                <a:cs typeface="Times New Roman" pitchFamily="18" charset="0"/>
              </a:rPr>
              <a:t>- Dòng sông Mã tấu lên “khúc độc hành” tiễn đưa người chiến sĩ về nơi an nghỉ cuối cùng, trở thành hồn thiêng sông núi.</a:t>
            </a:r>
          </a:p>
          <a:p>
            <a:r>
              <a:rPr lang="en-US" sz="2400">
                <a:latin typeface="Times New Roman" pitchFamily="18" charset="0"/>
                <a:cs typeface="Times New Roman" pitchFamily="18" charset="0"/>
              </a:rPr>
              <a:t>-&gt; Câu thơ như một nỗi xót xa, ngậm ngùi về những chiến sĩ tài hoa, lãng mạn nhưng không kém phần anh hùng.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267331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65272"/>
            <a:ext cx="12192000" cy="692727"/>
          </a:xfrm>
          <a:prstGeom prst="rect">
            <a:avLst/>
          </a:prstGeom>
        </p:spPr>
      </p:pic>
      <p:pic>
        <p:nvPicPr>
          <p:cNvPr id="3" name="图片 2">
            <a:extLst>
              <a:ext uri="{FF2B5EF4-FFF2-40B4-BE49-F238E27FC236}">
                <a16:creationId xmlns:a16="http://schemas.microsoft.com/office/drawing/2014/main" xmlns="" id="{5CB6A2F4-DE21-49C1-9920-D12611723200}"/>
              </a:ext>
            </a:extLst>
          </p:cNvPr>
          <p:cNvPicPr>
            <a:picLocks noChangeAspect="1"/>
          </p:cNvPicPr>
          <p:nvPr/>
        </p:nvPicPr>
        <p:blipFill rotWithShape="1">
          <a:blip r:embed="rId4">
            <a:clrChange>
              <a:clrFrom>
                <a:srgbClr val="FFFFFF"/>
              </a:clrFrom>
              <a:clrTo>
                <a:srgbClr val="FFFFFF">
                  <a:alpha val="0"/>
                </a:srgbClr>
              </a:clrTo>
            </a:clrChange>
          </a:blip>
          <a:srcRect t="1" r="50000" b="64575"/>
          <a:stretch/>
        </p:blipFill>
        <p:spPr>
          <a:xfrm flipH="1">
            <a:off x="-1" y="1"/>
            <a:ext cx="1981736" cy="1551708"/>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64493" y="5209812"/>
              <a:ext cx="2569963" cy="1677985"/>
            </a:xfrm>
            <a:prstGeom prst="rect">
              <a:avLst/>
            </a:prstGeom>
          </p:spPr>
        </p:pic>
      </p:grpSp>
      <p:pic>
        <p:nvPicPr>
          <p:cNvPr id="11" name="图片 10">
            <a:extLst>
              <a:ext uri="{FF2B5EF4-FFF2-40B4-BE49-F238E27FC236}">
                <a16:creationId xmlns:a16="http://schemas.microsoft.com/office/drawing/2014/main" xmlns="" id="{C23AAE5B-C872-46B0-B1E6-3C471902D5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3100" y="456984"/>
            <a:ext cx="6349206" cy="6349206"/>
          </a:xfrm>
          <a:prstGeom prst="rect">
            <a:avLst/>
          </a:prstGeom>
        </p:spPr>
      </p:pic>
      <p:pic>
        <p:nvPicPr>
          <p:cNvPr id="12" name="图片 11">
            <a:extLst>
              <a:ext uri="{FF2B5EF4-FFF2-40B4-BE49-F238E27FC236}">
                <a16:creationId xmlns:a16="http://schemas.microsoft.com/office/drawing/2014/main" xmlns="" id="{D1EEA522-3C6D-447E-90FD-2A6DE35A50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7703" y="2084391"/>
            <a:ext cx="4721799" cy="4721799"/>
          </a:xfrm>
          <a:prstGeom prst="rect">
            <a:avLst/>
          </a:prstGeom>
        </p:spPr>
      </p:pic>
      <p:sp>
        <p:nvSpPr>
          <p:cNvPr id="2" name="Rectangle 1"/>
          <p:cNvSpPr/>
          <p:nvPr/>
        </p:nvSpPr>
        <p:spPr>
          <a:xfrm>
            <a:off x="252547" y="1203517"/>
            <a:ext cx="6958149" cy="5632311"/>
          </a:xfrm>
          <a:prstGeom prst="rect">
            <a:avLst/>
          </a:prstGeom>
        </p:spPr>
        <p:txBody>
          <a:bodyPr wrap="square">
            <a:spAutoFit/>
          </a:bodyPr>
          <a:lstStyle/>
          <a:p>
            <a:r>
              <a:rPr lang="en-US" sz="2400" b="1">
                <a:latin typeface="Times New Roman" pitchFamily="18" charset="0"/>
                <a:cs typeface="Times New Roman" pitchFamily="18" charset="0"/>
              </a:rPr>
              <a:t>+ Bút pháp lãng mạn và màu sắc bi tráng:</a:t>
            </a:r>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 Bút pháp lãng mạn ưa khám phá những vẻ đẹp dữ dội, phi thường, hay sử dụng thủ pháp đối lập mạnh mẽ. Bút pháp này chủ yếu được bộc lộ qua bốn câu thơ đầu. Tác giả nhiều lần viết về cái bi, sự mất mát, song buồn mà không uỷ mị, cúi đầu, mất mát mà vẫn cứng cỏi, gân guốc</a:t>
            </a:r>
          </a:p>
          <a:p>
            <a:r>
              <a:rPr lang="en-US" sz="2400">
                <a:latin typeface="Times New Roman" pitchFamily="18" charset="0"/>
                <a:cs typeface="Times New Roman" pitchFamily="18" charset="0"/>
              </a:rPr>
              <a:t>- Màu sắc bi tráng chủ yếu được thể hiện trong 4 câu thơ còn lại. Cái bi hiện ra qua hình ảnh những nấm mồ hoang lạnh dọc đường hành quân, người chiến sĩ hi sinh chỉ có manh chiếu tạm. Nhưng cái tráng của lí tưởng khát vọng cống hiến đời xanh cho TQ, của áo bào thay chiếu, của điệu kèn thiên nhiên gầm lên dữ dội đã nâng đỡ hình ảnh thơ và truyền cảm xúc bi tráng vào l người</a:t>
            </a:r>
          </a:p>
        </p:txBody>
      </p:sp>
    </p:spTree>
    <p:extLst>
      <p:ext uri="{BB962C8B-B14F-4D97-AF65-F5344CB8AC3E}">
        <p14:creationId xmlns:p14="http://schemas.microsoft.com/office/powerpoint/2010/main" val="91597387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3AD93D3-8000-4055-938C-8C59786901FA}"/>
              </a:ext>
            </a:extLst>
          </p:cNvPr>
          <p:cNvPicPr>
            <a:picLocks noChangeAspect="1"/>
          </p:cNvPicPr>
          <p:nvPr/>
        </p:nvPicPr>
        <p:blipFill rotWithShape="1">
          <a:blip r:embed="rId3">
            <a:extLst>
              <a:ext uri="{28A0092B-C50C-407E-A947-70E740481C1C}">
                <a14:useLocalDpi xmlns:a14="http://schemas.microsoft.com/office/drawing/2010/main" val="0"/>
              </a:ext>
            </a:extLst>
          </a:blip>
          <a:srcRect l="54697"/>
          <a:stretch/>
        </p:blipFill>
        <p:spPr>
          <a:xfrm>
            <a:off x="7476165" y="963330"/>
            <a:ext cx="3560619" cy="5894670"/>
          </a:xfrm>
          <a:prstGeom prst="rect">
            <a:avLst/>
          </a:prstGeom>
        </p:spPr>
      </p:pic>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65272"/>
            <a:ext cx="12192000" cy="692727"/>
          </a:xfrm>
          <a:prstGeom prst="rect">
            <a:avLst/>
          </a:prstGeom>
        </p:spPr>
      </p:pic>
      <p:pic>
        <p:nvPicPr>
          <p:cNvPr id="3" name="图片 2">
            <a:extLst>
              <a:ext uri="{FF2B5EF4-FFF2-40B4-BE49-F238E27FC236}">
                <a16:creationId xmlns:a16="http://schemas.microsoft.com/office/drawing/2014/main" xmlns="" id="{5CB6A2F4-DE21-49C1-9920-D12611723200}"/>
              </a:ext>
            </a:extLst>
          </p:cNvPr>
          <p:cNvPicPr>
            <a:picLocks noChangeAspect="1"/>
          </p:cNvPicPr>
          <p:nvPr/>
        </p:nvPicPr>
        <p:blipFill rotWithShape="1">
          <a:blip r:embed="rId5">
            <a:clrChange>
              <a:clrFrom>
                <a:srgbClr val="FFFFFF"/>
              </a:clrFrom>
              <a:clrTo>
                <a:srgbClr val="FFFFFF">
                  <a:alpha val="0"/>
                </a:srgbClr>
              </a:clrTo>
            </a:clrChange>
          </a:blip>
          <a:srcRect t="1" r="50000" b="64575"/>
          <a:stretch/>
        </p:blipFill>
        <p:spPr>
          <a:xfrm flipH="1">
            <a:off x="-1" y="1"/>
            <a:ext cx="1981736" cy="1551708"/>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64493" y="5209812"/>
              <a:ext cx="2569963" cy="1677985"/>
            </a:xfrm>
            <a:prstGeom prst="rect">
              <a:avLst/>
            </a:prstGeom>
          </p:spPr>
        </p:pic>
      </p:grpSp>
      <p:sp>
        <p:nvSpPr>
          <p:cNvPr id="2" name="Rectangle 1"/>
          <p:cNvSpPr/>
          <p:nvPr/>
        </p:nvSpPr>
        <p:spPr>
          <a:xfrm>
            <a:off x="418011" y="1672047"/>
            <a:ext cx="6668856" cy="2492990"/>
          </a:xfrm>
          <a:prstGeom prst="rect">
            <a:avLst/>
          </a:prstGeom>
        </p:spPr>
        <p:txBody>
          <a:bodyPr wrap="square">
            <a:spAutoFit/>
          </a:bodyPr>
          <a:lstStyle/>
          <a:p>
            <a:r>
              <a:rPr lang="en-US" sz="2600" b="1" smtClean="0">
                <a:latin typeface="Times New Roman" pitchFamily="18" charset="0"/>
                <a:cs typeface="Times New Roman" pitchFamily="18" charset="0"/>
              </a:rPr>
              <a:t>4. Kết luận</a:t>
            </a:r>
          </a:p>
          <a:p>
            <a:r>
              <a:rPr lang="en-US" sz="2600" smtClean="0">
                <a:latin typeface="Times New Roman" pitchFamily="18" charset="0"/>
                <a:cs typeface="Times New Roman" pitchFamily="18" charset="0"/>
              </a:rPr>
              <a:t>- </a:t>
            </a:r>
            <a:r>
              <a:rPr lang="en-US" sz="2600">
                <a:latin typeface="Times New Roman" pitchFamily="18" charset="0"/>
                <a:cs typeface="Times New Roman" pitchFamily="18" charset="0"/>
              </a:rPr>
              <a:t>Bằng bút pháp lãng mạn, nghệ thuật miêu tả tài tình, QD đã tạc một tượng đài về người lính Tây Tiến của thế kỷ 20, một tượng đài bằng ngôn từ trong VHVN hiện đại những năm kháng chiến chống Pháp.</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22744386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6A71859-82A1-47B8-B8E4-9E45E40FD3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27099" y="11137"/>
            <a:ext cx="3074737" cy="3398167"/>
          </a:xfrm>
          <a:prstGeom prst="rect">
            <a:avLst/>
          </a:prstGeom>
        </p:spPr>
      </p:pic>
      <p:grpSp>
        <p:nvGrpSpPr>
          <p:cNvPr id="8" name="组合 7">
            <a:extLst>
              <a:ext uri="{FF2B5EF4-FFF2-40B4-BE49-F238E27FC236}">
                <a16:creationId xmlns:a16="http://schemas.microsoft.com/office/drawing/2014/main" xmlns="" id="{A9DEE7A4-CA42-4653-8797-AD73B91798B2}"/>
              </a:ext>
            </a:extLst>
          </p:cNvPr>
          <p:cNvGrpSpPr/>
          <p:nvPr/>
        </p:nvGrpSpPr>
        <p:grpSpPr>
          <a:xfrm>
            <a:off x="5417440" y="4593243"/>
            <a:ext cx="6774560" cy="2663264"/>
            <a:chOff x="3164493" y="3363910"/>
            <a:chExt cx="8963732" cy="3523887"/>
          </a:xfrm>
        </p:grpSpPr>
        <p:pic>
          <p:nvPicPr>
            <p:cNvPr id="2" name="图片 1">
              <a:extLst>
                <a:ext uri="{FF2B5EF4-FFF2-40B4-BE49-F238E27FC236}">
                  <a16:creationId xmlns:a16="http://schemas.microsoft.com/office/drawing/2014/main" xmlns="" id="{C193EC3A-F5E5-4BD1-84C6-AE84E47CF6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3" name="图片 2">
              <a:extLst>
                <a:ext uri="{FF2B5EF4-FFF2-40B4-BE49-F238E27FC236}">
                  <a16:creationId xmlns:a16="http://schemas.microsoft.com/office/drawing/2014/main" xmlns="" id="{20DBD29D-E639-4995-BDEC-E5FD18FE051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6" name="图片 5">
              <a:extLst>
                <a:ext uri="{FF2B5EF4-FFF2-40B4-BE49-F238E27FC236}">
                  <a16:creationId xmlns:a16="http://schemas.microsoft.com/office/drawing/2014/main" xmlns="" id="{1537D284-9A37-476B-8763-C5C0F12B549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7" name="图片 6">
              <a:extLst>
                <a:ext uri="{FF2B5EF4-FFF2-40B4-BE49-F238E27FC236}">
                  <a16:creationId xmlns:a16="http://schemas.microsoft.com/office/drawing/2014/main" xmlns="" id="{620768FB-D270-43D9-892A-A79DE7D2AF5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64493" y="5209812"/>
              <a:ext cx="2569963" cy="1677985"/>
            </a:xfrm>
            <a:prstGeom prst="rect">
              <a:avLst/>
            </a:prstGeom>
          </p:spPr>
        </p:pic>
      </p:grpSp>
      <p:sp>
        <p:nvSpPr>
          <p:cNvPr id="9" name="文本框 8">
            <a:extLst>
              <a:ext uri="{FF2B5EF4-FFF2-40B4-BE49-F238E27FC236}">
                <a16:creationId xmlns:a16="http://schemas.microsoft.com/office/drawing/2014/main" xmlns="" id="{4CCBC2EF-7664-4A4B-9AF9-83DEC78FB970}"/>
              </a:ext>
            </a:extLst>
          </p:cNvPr>
          <p:cNvSpPr txBox="1"/>
          <p:nvPr/>
        </p:nvSpPr>
        <p:spPr>
          <a:xfrm>
            <a:off x="3183970" y="140453"/>
            <a:ext cx="4523116" cy="584775"/>
          </a:xfrm>
          <a:prstGeom prst="rect">
            <a:avLst/>
          </a:prstGeom>
          <a:solidFill>
            <a:schemeClr val="accent1">
              <a:lumMod val="20000"/>
              <a:lumOff val="80000"/>
            </a:schemeClr>
          </a:solidFill>
        </p:spPr>
        <p:txBody>
          <a:bodyPr vert="horz" wrap="square" rtlCol="0">
            <a:spAutoFit/>
          </a:bodyPr>
          <a:lstStyle/>
          <a:p>
            <a:r>
              <a:rPr lang="vi-VN" sz="3200" b="1">
                <a:solidFill>
                  <a:srgbClr val="FF0000"/>
                </a:solidFill>
                <a:latin typeface="+mj-lt"/>
              </a:rPr>
              <a:t>I. YÊU CẦU CHUNG</a:t>
            </a:r>
            <a:endParaRPr lang="en-US" sz="3200">
              <a:solidFill>
                <a:srgbClr val="FF0000"/>
              </a:solidFill>
              <a:latin typeface="+mj-lt"/>
            </a:endParaRPr>
          </a:p>
        </p:txBody>
      </p:sp>
      <p:pic>
        <p:nvPicPr>
          <p:cNvPr id="11" name="图片 10">
            <a:extLst>
              <a:ext uri="{FF2B5EF4-FFF2-40B4-BE49-F238E27FC236}">
                <a16:creationId xmlns:a16="http://schemas.microsoft.com/office/drawing/2014/main" xmlns="" id="{96D587D8-1C88-4699-BFD3-9810BA3D983A}"/>
              </a:ext>
            </a:extLst>
          </p:cNvPr>
          <p:cNvPicPr>
            <a:picLocks noChangeAspect="1"/>
          </p:cNvPicPr>
          <p:nvPr/>
        </p:nvPicPr>
        <p:blipFill>
          <a:blip r:embed="rId5">
            <a:clrChange>
              <a:clrFrom>
                <a:srgbClr val="FEFEFF"/>
              </a:clrFrom>
              <a:clrTo>
                <a:srgbClr val="FEFEFF">
                  <a:alpha val="0"/>
                </a:srgbClr>
              </a:clrTo>
            </a:clrChange>
          </a:blip>
          <a:stretch>
            <a:fillRect/>
          </a:stretch>
        </p:blipFill>
        <p:spPr>
          <a:xfrm rot="14689901">
            <a:off x="10684611" y="2550772"/>
            <a:ext cx="581542" cy="655818"/>
          </a:xfrm>
          <a:prstGeom prst="rect">
            <a:avLst/>
          </a:prstGeom>
        </p:spPr>
      </p:pic>
      <p:pic>
        <p:nvPicPr>
          <p:cNvPr id="28" name="图片 27">
            <a:extLst>
              <a:ext uri="{FF2B5EF4-FFF2-40B4-BE49-F238E27FC236}">
                <a16:creationId xmlns:a16="http://schemas.microsoft.com/office/drawing/2014/main" xmlns="" id="{0774EC96-C77C-4EDE-A9D1-6A943BAB61F3}"/>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8112825">
            <a:off x="1910037" y="1515296"/>
            <a:ext cx="437683" cy="371220"/>
          </a:xfrm>
          <a:prstGeom prst="rect">
            <a:avLst/>
          </a:prstGeom>
        </p:spPr>
      </p:pic>
      <p:sp>
        <p:nvSpPr>
          <p:cNvPr id="4" name="Rectangle 3"/>
          <p:cNvSpPr/>
          <p:nvPr/>
        </p:nvSpPr>
        <p:spPr>
          <a:xfrm>
            <a:off x="1811850" y="1839580"/>
            <a:ext cx="5043368" cy="461665"/>
          </a:xfrm>
          <a:prstGeom prst="rect">
            <a:avLst/>
          </a:prstGeom>
          <a:solidFill>
            <a:schemeClr val="accent6">
              <a:lumMod val="20000"/>
              <a:lumOff val="80000"/>
            </a:schemeClr>
          </a:solidFill>
        </p:spPr>
        <p:txBody>
          <a:bodyPr wrap="none">
            <a:spAutoFit/>
          </a:bodyPr>
          <a:lstStyle/>
          <a:p>
            <a:r>
              <a:rPr lang="vi-VN" sz="2400">
                <a:latin typeface="+mj-lt"/>
              </a:rPr>
              <a:t>1. Đảm bảo cấu trúng bài văn nghị luận</a:t>
            </a:r>
            <a:endParaRPr lang="en-US" sz="2400">
              <a:latin typeface="+mj-lt"/>
            </a:endParaRPr>
          </a:p>
        </p:txBody>
      </p:sp>
      <p:sp>
        <p:nvSpPr>
          <p:cNvPr id="10" name="Rectangle 9"/>
          <p:cNvSpPr/>
          <p:nvPr/>
        </p:nvSpPr>
        <p:spPr>
          <a:xfrm>
            <a:off x="1855687" y="2432580"/>
            <a:ext cx="4999531" cy="1200329"/>
          </a:xfrm>
          <a:prstGeom prst="rect">
            <a:avLst/>
          </a:prstGeom>
          <a:solidFill>
            <a:schemeClr val="accent6">
              <a:lumMod val="20000"/>
              <a:lumOff val="80000"/>
            </a:schemeClr>
          </a:solidFill>
        </p:spPr>
        <p:txBody>
          <a:bodyPr wrap="square">
            <a:spAutoFit/>
          </a:bodyPr>
          <a:lstStyle/>
          <a:p>
            <a:r>
              <a:rPr lang="vi-VN" sz="2400">
                <a:latin typeface="+mj-lt"/>
              </a:rPr>
              <a:t>- Mở bài:  nêu được vấn đề</a:t>
            </a:r>
            <a:endParaRPr lang="en-US" sz="2400">
              <a:latin typeface="+mj-lt"/>
            </a:endParaRPr>
          </a:p>
          <a:p>
            <a:r>
              <a:rPr lang="vi-VN" sz="2400">
                <a:latin typeface="+mj-lt"/>
              </a:rPr>
              <a:t>- Thân bài: Triển khai được vấn đề.</a:t>
            </a:r>
            <a:endParaRPr lang="en-US" sz="2400">
              <a:latin typeface="+mj-lt"/>
            </a:endParaRPr>
          </a:p>
          <a:p>
            <a:r>
              <a:rPr lang="vi-VN" sz="2400">
                <a:latin typeface="+mj-lt"/>
              </a:rPr>
              <a:t>- Kết bài: Khái quát được vấn đề.</a:t>
            </a:r>
            <a:endParaRPr lang="en-US" sz="2400">
              <a:latin typeface="+mj-lt"/>
            </a:endParaRPr>
          </a:p>
        </p:txBody>
      </p:sp>
      <p:sp>
        <p:nvSpPr>
          <p:cNvPr id="12" name="Rectangle 11"/>
          <p:cNvSpPr/>
          <p:nvPr/>
        </p:nvSpPr>
        <p:spPr>
          <a:xfrm>
            <a:off x="6855217" y="1839580"/>
            <a:ext cx="4924746" cy="461665"/>
          </a:xfrm>
          <a:prstGeom prst="rect">
            <a:avLst/>
          </a:prstGeom>
          <a:solidFill>
            <a:schemeClr val="accent6">
              <a:lumMod val="20000"/>
              <a:lumOff val="80000"/>
            </a:schemeClr>
          </a:solidFill>
        </p:spPr>
        <p:txBody>
          <a:bodyPr wrap="none">
            <a:spAutoFit/>
          </a:bodyPr>
          <a:lstStyle/>
          <a:p>
            <a:r>
              <a:rPr lang="vi-VN" sz="2400">
                <a:latin typeface="+mj-lt"/>
              </a:rPr>
              <a:t>2. Xác định đúng vấn đề cần nghị luận</a:t>
            </a:r>
            <a:endParaRPr lang="en-US" sz="2400">
              <a:latin typeface="+mj-lt"/>
            </a:endParaRPr>
          </a:p>
        </p:txBody>
      </p:sp>
      <p:sp>
        <p:nvSpPr>
          <p:cNvPr id="14" name="Rectangle 13"/>
          <p:cNvSpPr/>
          <p:nvPr/>
        </p:nvSpPr>
        <p:spPr>
          <a:xfrm>
            <a:off x="6984983" y="2476062"/>
            <a:ext cx="4794980" cy="830997"/>
          </a:xfrm>
          <a:prstGeom prst="rect">
            <a:avLst/>
          </a:prstGeom>
          <a:solidFill>
            <a:schemeClr val="accent6">
              <a:lumMod val="20000"/>
              <a:lumOff val="80000"/>
            </a:schemeClr>
          </a:solidFill>
        </p:spPr>
        <p:txBody>
          <a:bodyPr wrap="square">
            <a:spAutoFit/>
          </a:bodyPr>
          <a:lstStyle/>
          <a:p>
            <a:r>
              <a:rPr lang="vi-VN" sz="2400">
                <a:latin typeface="+mj-lt"/>
              </a:rPr>
              <a:t>3. Triển khai vấn đề thành các luận điểm rõ ràng, khoa học, lôgic.</a:t>
            </a:r>
            <a:endParaRPr lang="en-US" sz="2400">
              <a:latin typeface="+mj-lt"/>
            </a:endParaRPr>
          </a:p>
        </p:txBody>
      </p:sp>
      <p:sp>
        <p:nvSpPr>
          <p:cNvPr id="17" name="Rectangle 16"/>
          <p:cNvSpPr/>
          <p:nvPr/>
        </p:nvSpPr>
        <p:spPr>
          <a:xfrm>
            <a:off x="1811850" y="4177744"/>
            <a:ext cx="4941647" cy="830997"/>
          </a:xfrm>
          <a:prstGeom prst="rect">
            <a:avLst/>
          </a:prstGeom>
          <a:solidFill>
            <a:schemeClr val="accent6">
              <a:lumMod val="20000"/>
              <a:lumOff val="80000"/>
            </a:schemeClr>
          </a:solidFill>
        </p:spPr>
        <p:txBody>
          <a:bodyPr wrap="square">
            <a:spAutoFit/>
          </a:bodyPr>
          <a:lstStyle/>
          <a:p>
            <a:r>
              <a:rPr lang="vi-VN" sz="2400">
                <a:latin typeface="+mj-lt"/>
              </a:rPr>
              <a:t>4.Chính tả, ngữ pháp: đảm bảo chuẩn chính tả, ngữ pháp tiếng Việt.</a:t>
            </a:r>
            <a:endParaRPr lang="en-US" sz="2400">
              <a:latin typeface="+mj-lt"/>
            </a:endParaRPr>
          </a:p>
        </p:txBody>
      </p:sp>
      <p:sp>
        <p:nvSpPr>
          <p:cNvPr id="18" name="Rectangle 17"/>
          <p:cNvSpPr/>
          <p:nvPr/>
        </p:nvSpPr>
        <p:spPr>
          <a:xfrm>
            <a:off x="7004207" y="3669705"/>
            <a:ext cx="4792616" cy="1200329"/>
          </a:xfrm>
          <a:prstGeom prst="rect">
            <a:avLst/>
          </a:prstGeom>
          <a:solidFill>
            <a:schemeClr val="accent6">
              <a:lumMod val="20000"/>
              <a:lumOff val="80000"/>
            </a:schemeClr>
          </a:solidFill>
        </p:spPr>
        <p:txBody>
          <a:bodyPr wrap="square">
            <a:spAutoFit/>
          </a:bodyPr>
          <a:lstStyle/>
          <a:p>
            <a:r>
              <a:rPr lang="vi-VN" sz="2400">
                <a:latin typeface="+mj-lt"/>
              </a:rPr>
              <a:t>5. Sáng tạo: Thể hiện suy nghĩ sâu sắc về vấn đề nghị luận; có </a:t>
            </a:r>
            <a:r>
              <a:rPr lang="vi-VN" sz="2400" smtClean="0">
                <a:latin typeface="+mj-lt"/>
              </a:rPr>
              <a:t>c</a:t>
            </a:r>
            <a:r>
              <a:rPr lang="en-US" sz="2400" smtClean="0">
                <a:latin typeface="+mj-lt"/>
              </a:rPr>
              <a:t>ách</a:t>
            </a:r>
            <a:r>
              <a:rPr lang="vi-VN" sz="2400" smtClean="0">
                <a:latin typeface="+mj-lt"/>
              </a:rPr>
              <a:t> </a:t>
            </a:r>
            <a:r>
              <a:rPr lang="vi-VN" sz="2400">
                <a:latin typeface="+mj-lt"/>
              </a:rPr>
              <a:t>diễn đạt mới mẻ.</a:t>
            </a:r>
            <a:endParaRPr lang="en-US" sz="2400">
              <a:latin typeface="+mj-lt"/>
            </a:endParaRPr>
          </a:p>
        </p:txBody>
      </p:sp>
    </p:spTree>
    <p:extLst>
      <p:ext uri="{BB962C8B-B14F-4D97-AF65-F5344CB8AC3E}">
        <p14:creationId xmlns:p14="http://schemas.microsoft.com/office/powerpoint/2010/main" val="240333578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ircle(in)">
                                      <p:cBhvr>
                                        <p:cTn id="5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animBg="1"/>
      <p:bldP spid="12" grpId="0" animBg="1"/>
      <p:bldP spid="14"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51C9E5B-553C-4E4C-AE53-E9BB021DDC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27099" y="11137"/>
            <a:ext cx="3074737" cy="3398167"/>
          </a:xfrm>
          <a:prstGeom prst="rect">
            <a:avLst/>
          </a:prstGeom>
        </p:spPr>
      </p:pic>
      <p:grpSp>
        <p:nvGrpSpPr>
          <p:cNvPr id="3" name="组合 2">
            <a:extLst>
              <a:ext uri="{FF2B5EF4-FFF2-40B4-BE49-F238E27FC236}">
                <a16:creationId xmlns:a16="http://schemas.microsoft.com/office/drawing/2014/main" xmlns="" id="{068698DD-F12B-4E58-A64E-E297F5D49727}"/>
              </a:ext>
            </a:extLst>
          </p:cNvPr>
          <p:cNvGrpSpPr/>
          <p:nvPr/>
        </p:nvGrpSpPr>
        <p:grpSpPr>
          <a:xfrm>
            <a:off x="5417440" y="4593243"/>
            <a:ext cx="6774560" cy="2663264"/>
            <a:chOff x="3164493" y="3363910"/>
            <a:chExt cx="8963732" cy="3523887"/>
          </a:xfrm>
        </p:grpSpPr>
        <p:pic>
          <p:nvPicPr>
            <p:cNvPr id="4" name="图片 3">
              <a:extLst>
                <a:ext uri="{FF2B5EF4-FFF2-40B4-BE49-F238E27FC236}">
                  <a16:creationId xmlns:a16="http://schemas.microsoft.com/office/drawing/2014/main" xmlns="" id="{8A7B1CAD-CE08-4068-B40A-7EAFA65BD27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5" name="图片 4">
              <a:extLst>
                <a:ext uri="{FF2B5EF4-FFF2-40B4-BE49-F238E27FC236}">
                  <a16:creationId xmlns:a16="http://schemas.microsoft.com/office/drawing/2014/main" xmlns="" id="{F25ADC69-C266-4750-A8E7-58D9AEE1EE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6" name="图片 5">
              <a:extLst>
                <a:ext uri="{FF2B5EF4-FFF2-40B4-BE49-F238E27FC236}">
                  <a16:creationId xmlns:a16="http://schemas.microsoft.com/office/drawing/2014/main" xmlns="" id="{B3889AF3-5919-4CC8-8953-7A48E96CF83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7" name="图片 6">
              <a:extLst>
                <a:ext uri="{FF2B5EF4-FFF2-40B4-BE49-F238E27FC236}">
                  <a16:creationId xmlns:a16="http://schemas.microsoft.com/office/drawing/2014/main" xmlns="" id="{33877AEC-47C3-440D-A7CF-17FE493F5D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64493" y="5209812"/>
              <a:ext cx="2569963" cy="1677985"/>
            </a:xfrm>
            <a:prstGeom prst="rect">
              <a:avLst/>
            </a:prstGeom>
          </p:spPr>
        </p:pic>
      </p:grpSp>
      <p:sp>
        <p:nvSpPr>
          <p:cNvPr id="8" name="文本框 7">
            <a:extLst>
              <a:ext uri="{FF2B5EF4-FFF2-40B4-BE49-F238E27FC236}">
                <a16:creationId xmlns:a16="http://schemas.microsoft.com/office/drawing/2014/main" xmlns="" id="{A6C9E0E7-69C5-4997-9448-AB699EE68344}"/>
              </a:ext>
            </a:extLst>
          </p:cNvPr>
          <p:cNvSpPr txBox="1"/>
          <p:nvPr/>
        </p:nvSpPr>
        <p:spPr>
          <a:xfrm>
            <a:off x="2259875" y="2741827"/>
            <a:ext cx="7889966" cy="584775"/>
          </a:xfrm>
          <a:prstGeom prst="rect">
            <a:avLst/>
          </a:prstGeom>
          <a:solidFill>
            <a:schemeClr val="tx2">
              <a:lumMod val="20000"/>
              <a:lumOff val="80000"/>
            </a:schemeClr>
          </a:solidFill>
        </p:spPr>
        <p:txBody>
          <a:bodyPr wrap="square" rtlCol="0">
            <a:spAutoFit/>
          </a:bodyPr>
          <a:lstStyle/>
          <a:p>
            <a:r>
              <a:rPr lang="vi-VN" sz="3200" b="1">
                <a:solidFill>
                  <a:srgbClr val="FF0000"/>
                </a:solidFill>
                <a:latin typeface="+mj-lt"/>
              </a:rPr>
              <a:t>II. DÀN Ý BÀI NGHỊ  LUẬN VĂN HỌC</a:t>
            </a:r>
            <a:endParaRPr lang="en-US" sz="3200">
              <a:solidFill>
                <a:srgbClr val="FF0000"/>
              </a:solidFill>
              <a:latin typeface="+mj-lt"/>
            </a:endParaRPr>
          </a:p>
        </p:txBody>
      </p:sp>
      <p:pic>
        <p:nvPicPr>
          <p:cNvPr id="10" name="图片 9">
            <a:extLst>
              <a:ext uri="{FF2B5EF4-FFF2-40B4-BE49-F238E27FC236}">
                <a16:creationId xmlns:a16="http://schemas.microsoft.com/office/drawing/2014/main" xmlns="" id="{B6E17B01-0109-459E-9870-CBA7A0906391}"/>
              </a:ext>
            </a:extLst>
          </p:cNvPr>
          <p:cNvPicPr>
            <a:picLocks noChangeAspect="1"/>
          </p:cNvPicPr>
          <p:nvPr/>
        </p:nvPicPr>
        <p:blipFill>
          <a:blip r:embed="rId5">
            <a:clrChange>
              <a:clrFrom>
                <a:srgbClr val="FEFEFF"/>
              </a:clrFrom>
              <a:clrTo>
                <a:srgbClr val="FEFEFF">
                  <a:alpha val="0"/>
                </a:srgbClr>
              </a:clrTo>
            </a:clrChange>
          </a:blip>
          <a:stretch>
            <a:fillRect/>
          </a:stretch>
        </p:blipFill>
        <p:spPr>
          <a:xfrm rot="13705586">
            <a:off x="9035393" y="1599450"/>
            <a:ext cx="639906" cy="721636"/>
          </a:xfrm>
          <a:prstGeom prst="rect">
            <a:avLst/>
          </a:prstGeom>
        </p:spPr>
      </p:pic>
      <p:pic>
        <p:nvPicPr>
          <p:cNvPr id="11" name="图片 10">
            <a:extLst>
              <a:ext uri="{FF2B5EF4-FFF2-40B4-BE49-F238E27FC236}">
                <a16:creationId xmlns:a16="http://schemas.microsoft.com/office/drawing/2014/main" xmlns="" id="{257F1264-87F6-4FDA-B291-7280C9F4CD27}"/>
              </a:ext>
            </a:extLst>
          </p:cNvPr>
          <p:cNvPicPr>
            <a:picLocks noChangeAspect="1"/>
          </p:cNvPicPr>
          <p:nvPr/>
        </p:nvPicPr>
        <p:blipFill>
          <a:blip r:embed="rId5">
            <a:clrChange>
              <a:clrFrom>
                <a:srgbClr val="FEFEFF"/>
              </a:clrFrom>
              <a:clrTo>
                <a:srgbClr val="FEFEFF">
                  <a:alpha val="0"/>
                </a:srgbClr>
              </a:clrTo>
            </a:clrChange>
          </a:blip>
          <a:stretch>
            <a:fillRect/>
          </a:stretch>
        </p:blipFill>
        <p:spPr>
          <a:xfrm rot="15992025">
            <a:off x="10067467" y="2640058"/>
            <a:ext cx="456599" cy="555004"/>
          </a:xfrm>
          <a:prstGeom prst="rect">
            <a:avLst/>
          </a:prstGeom>
        </p:spPr>
      </p:pic>
    </p:spTree>
    <p:extLst>
      <p:ext uri="{BB962C8B-B14F-4D97-AF65-F5344CB8AC3E}">
        <p14:creationId xmlns:p14="http://schemas.microsoft.com/office/powerpoint/2010/main" val="134118185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par>
                                <p:cTn id="24" presetID="3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65272"/>
            <a:ext cx="12192000" cy="692727"/>
          </a:xfrm>
          <a:prstGeom prst="rect">
            <a:avLst/>
          </a:prstGeom>
        </p:spPr>
      </p:pic>
      <p:pic>
        <p:nvPicPr>
          <p:cNvPr id="3" name="图片 2">
            <a:extLst>
              <a:ext uri="{FF2B5EF4-FFF2-40B4-BE49-F238E27FC236}">
                <a16:creationId xmlns:a16="http://schemas.microsoft.com/office/drawing/2014/main" xmlns="" id="{5CB6A2F4-DE21-49C1-9920-D12611723200}"/>
              </a:ext>
            </a:extLst>
          </p:cNvPr>
          <p:cNvPicPr>
            <a:picLocks noChangeAspect="1"/>
          </p:cNvPicPr>
          <p:nvPr/>
        </p:nvPicPr>
        <p:blipFill rotWithShape="1">
          <a:blip r:embed="rId4">
            <a:clrChange>
              <a:clrFrom>
                <a:srgbClr val="FFFFFF"/>
              </a:clrFrom>
              <a:clrTo>
                <a:srgbClr val="FFFFFF">
                  <a:alpha val="0"/>
                </a:srgbClr>
              </a:clrTo>
            </a:clrChange>
          </a:blip>
          <a:srcRect t="1" r="50000" b="64575"/>
          <a:stretch/>
        </p:blipFill>
        <p:spPr>
          <a:xfrm flipH="1">
            <a:off x="-1" y="1"/>
            <a:ext cx="1981736" cy="1551708"/>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64493" y="5209812"/>
              <a:ext cx="2569963" cy="1677985"/>
            </a:xfrm>
            <a:prstGeom prst="rect">
              <a:avLst/>
            </a:prstGeom>
          </p:spPr>
        </p:pic>
      </p:grpSp>
      <p:sp>
        <p:nvSpPr>
          <p:cNvPr id="10" name="文本框 9">
            <a:extLst>
              <a:ext uri="{FF2B5EF4-FFF2-40B4-BE49-F238E27FC236}">
                <a16:creationId xmlns:a16="http://schemas.microsoft.com/office/drawing/2014/main" xmlns="" id="{5869E7CD-DE9E-4682-8F55-A4EE17CCF79C}"/>
              </a:ext>
            </a:extLst>
          </p:cNvPr>
          <p:cNvSpPr txBox="1"/>
          <p:nvPr/>
        </p:nvSpPr>
        <p:spPr>
          <a:xfrm>
            <a:off x="990867" y="1070801"/>
            <a:ext cx="1709203" cy="400110"/>
          </a:xfrm>
          <a:prstGeom prst="rect">
            <a:avLst/>
          </a:prstGeom>
          <a:solidFill>
            <a:schemeClr val="tx2">
              <a:lumMod val="20000"/>
              <a:lumOff val="80000"/>
            </a:schemeClr>
          </a:solidFill>
        </p:spPr>
        <p:txBody>
          <a:bodyPr wrap="square" rtlCol="0">
            <a:spAutoFit/>
          </a:bodyPr>
          <a:lstStyle/>
          <a:p>
            <a:r>
              <a:rPr lang="en-US" sz="2000">
                <a:solidFill>
                  <a:srgbClr val="FF0000"/>
                </a:solidFill>
                <a:latin typeface="Times New Roman" pitchFamily="18" charset="0"/>
                <a:cs typeface="Times New Roman" pitchFamily="18" charset="0"/>
              </a:rPr>
              <a:t> </a:t>
            </a:r>
            <a:r>
              <a:rPr lang="vi-VN" sz="2000" b="1">
                <a:solidFill>
                  <a:srgbClr val="FF0000"/>
                </a:solidFill>
                <a:latin typeface="Times New Roman" pitchFamily="18" charset="0"/>
                <a:cs typeface="Times New Roman" pitchFamily="18" charset="0"/>
              </a:rPr>
              <a:t>I. Mở bài</a:t>
            </a:r>
            <a:endParaRPr lang="en-US" sz="2000">
              <a:solidFill>
                <a:srgbClr val="FF0000"/>
              </a:solidFill>
              <a:latin typeface="Times New Roman" pitchFamily="18" charset="0"/>
              <a:cs typeface="Times New Roman" pitchFamily="18" charset="0"/>
            </a:endParaRPr>
          </a:p>
        </p:txBody>
      </p:sp>
      <p:pic>
        <p:nvPicPr>
          <p:cNvPr id="11" name="图片 10">
            <a:extLst>
              <a:ext uri="{FF2B5EF4-FFF2-40B4-BE49-F238E27FC236}">
                <a16:creationId xmlns:a16="http://schemas.microsoft.com/office/drawing/2014/main" xmlns="" id="{3B713716-DA7A-4E2B-B549-1B2D9554627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684333" y="495002"/>
            <a:ext cx="1494658" cy="1551708"/>
          </a:xfrm>
          <a:prstGeom prst="rect">
            <a:avLst/>
          </a:prstGeom>
        </p:spPr>
      </p:pic>
      <p:pic>
        <p:nvPicPr>
          <p:cNvPr id="18" name="图片 17">
            <a:extLst>
              <a:ext uri="{FF2B5EF4-FFF2-40B4-BE49-F238E27FC236}">
                <a16:creationId xmlns:a16="http://schemas.microsoft.com/office/drawing/2014/main" xmlns="" id="{84627264-34D6-4CE8-B147-A1441880B7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3057" y="1747115"/>
            <a:ext cx="1494658" cy="1551708"/>
          </a:xfrm>
          <a:prstGeom prst="rect">
            <a:avLst/>
          </a:prstGeom>
        </p:spPr>
      </p:pic>
      <p:pic>
        <p:nvPicPr>
          <p:cNvPr id="23" name="图片 22">
            <a:extLst>
              <a:ext uri="{FF2B5EF4-FFF2-40B4-BE49-F238E27FC236}">
                <a16:creationId xmlns:a16="http://schemas.microsoft.com/office/drawing/2014/main" xmlns="" id="{AC94C5F3-B23A-41E0-9907-54B5BD05D82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15963" y="1286690"/>
            <a:ext cx="1494658" cy="1551708"/>
          </a:xfrm>
          <a:prstGeom prst="rect">
            <a:avLst/>
          </a:prstGeom>
        </p:spPr>
      </p:pic>
      <p:sp>
        <p:nvSpPr>
          <p:cNvPr id="12" name="Rectangle 11"/>
          <p:cNvSpPr/>
          <p:nvPr/>
        </p:nvSpPr>
        <p:spPr>
          <a:xfrm>
            <a:off x="0" y="3805362"/>
            <a:ext cx="3239589" cy="1323439"/>
          </a:xfrm>
          <a:prstGeom prst="rect">
            <a:avLst/>
          </a:prstGeom>
          <a:solidFill>
            <a:schemeClr val="accent6">
              <a:lumMod val="20000"/>
              <a:lumOff val="80000"/>
            </a:schemeClr>
          </a:solidFill>
        </p:spPr>
        <p:txBody>
          <a:bodyPr wrap="square">
            <a:spAutoFit/>
          </a:bodyPr>
          <a:lstStyle/>
          <a:p>
            <a:r>
              <a:rPr lang="vi-VN" sz="2000">
                <a:latin typeface="Times New Roman" pitchFamily="18" charset="0"/>
                <a:cs typeface="Times New Roman" pitchFamily="18" charset="0"/>
              </a:rPr>
              <a:t>- Giới thiệu tác giả, tác phẩm</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Giới thiệu vấn đề cần bàn luận</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Trích dẫn phạm vi bàn luận.</a:t>
            </a:r>
            <a:endParaRPr lang="en-US" sz="2000">
              <a:latin typeface="Times New Roman" pitchFamily="18" charset="0"/>
              <a:cs typeface="Times New Roman" pitchFamily="18" charset="0"/>
            </a:endParaRPr>
          </a:p>
        </p:txBody>
      </p:sp>
      <p:sp>
        <p:nvSpPr>
          <p:cNvPr id="14" name="Rectangle 13"/>
          <p:cNvSpPr/>
          <p:nvPr/>
        </p:nvSpPr>
        <p:spPr>
          <a:xfrm>
            <a:off x="5464190" y="163337"/>
            <a:ext cx="1497718" cy="400110"/>
          </a:xfrm>
          <a:prstGeom prst="rect">
            <a:avLst/>
          </a:prstGeom>
          <a:solidFill>
            <a:schemeClr val="tx2">
              <a:lumMod val="20000"/>
              <a:lumOff val="80000"/>
            </a:schemeClr>
          </a:solidFill>
        </p:spPr>
        <p:txBody>
          <a:bodyPr wrap="none">
            <a:spAutoFit/>
          </a:bodyPr>
          <a:lstStyle/>
          <a:p>
            <a:r>
              <a:rPr lang="vi-VN" sz="2000" b="1">
                <a:solidFill>
                  <a:srgbClr val="FF0000"/>
                </a:solidFill>
                <a:latin typeface="Times New Roman" pitchFamily="18" charset="0"/>
                <a:cs typeface="Times New Roman" pitchFamily="18" charset="0"/>
              </a:rPr>
              <a:t>II. Thân bài</a:t>
            </a:r>
            <a:endParaRPr lang="en-US" sz="2000">
              <a:solidFill>
                <a:srgbClr val="FF0000"/>
              </a:solidFill>
              <a:latin typeface="Times New Roman" pitchFamily="18" charset="0"/>
              <a:cs typeface="Times New Roman" pitchFamily="18" charset="0"/>
            </a:endParaRPr>
          </a:p>
        </p:txBody>
      </p:sp>
      <p:sp>
        <p:nvSpPr>
          <p:cNvPr id="27" name="Rectangle 26"/>
          <p:cNvSpPr/>
          <p:nvPr/>
        </p:nvSpPr>
        <p:spPr>
          <a:xfrm>
            <a:off x="3412824" y="1551709"/>
            <a:ext cx="1609736" cy="400110"/>
          </a:xfrm>
          <a:prstGeom prst="rect">
            <a:avLst/>
          </a:prstGeom>
          <a:solidFill>
            <a:schemeClr val="accent5">
              <a:lumMod val="60000"/>
              <a:lumOff val="40000"/>
            </a:schemeClr>
          </a:solidFill>
        </p:spPr>
        <p:txBody>
          <a:bodyPr wrap="none">
            <a:spAutoFit/>
          </a:bodyPr>
          <a:lstStyle/>
          <a:p>
            <a:r>
              <a:rPr lang="vi-VN" sz="2000" i="1">
                <a:latin typeface="Times New Roman" pitchFamily="18" charset="0"/>
                <a:cs typeface="Times New Roman" pitchFamily="18" charset="0"/>
              </a:rPr>
              <a:t>1. Dẫn nhập: </a:t>
            </a:r>
            <a:endParaRPr lang="en-US" sz="2000">
              <a:latin typeface="Times New Roman" pitchFamily="18" charset="0"/>
              <a:cs typeface="Times New Roman" pitchFamily="18" charset="0"/>
            </a:endParaRPr>
          </a:p>
        </p:txBody>
      </p:sp>
      <p:sp>
        <p:nvSpPr>
          <p:cNvPr id="28" name="Rectangle 27"/>
          <p:cNvSpPr/>
          <p:nvPr/>
        </p:nvSpPr>
        <p:spPr>
          <a:xfrm>
            <a:off x="3412824" y="2022790"/>
            <a:ext cx="5658774" cy="1631216"/>
          </a:xfrm>
          <a:prstGeom prst="rect">
            <a:avLst/>
          </a:prstGeom>
          <a:solidFill>
            <a:schemeClr val="accent6">
              <a:lumMod val="20000"/>
              <a:lumOff val="80000"/>
            </a:schemeClr>
          </a:solidFill>
        </p:spPr>
        <p:txBody>
          <a:bodyPr wrap="square">
            <a:spAutoFit/>
          </a:bodyPr>
          <a:lstStyle/>
          <a:p>
            <a:r>
              <a:rPr lang="vi-VN" sz="2000">
                <a:latin typeface="Times New Roman" pitchFamily="18" charset="0"/>
                <a:cs typeface="Times New Roman" pitchFamily="18" charset="0"/>
              </a:rPr>
              <a:t>+ Hoàn cảnh sáng tác </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Mạch cảm xúc thơ (hoặc nội dung cốt truyện)</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Mối liên hệ giữa vấn đề bàn luận với chỉnh thể tác phẩm.</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Giải thích (nếu cần)</a:t>
            </a:r>
            <a:endParaRPr lang="en-US" sz="2000">
              <a:latin typeface="Times New Roman" pitchFamily="18" charset="0"/>
              <a:cs typeface="Times New Roman" pitchFamily="18" charset="0"/>
            </a:endParaRPr>
          </a:p>
        </p:txBody>
      </p:sp>
      <p:sp>
        <p:nvSpPr>
          <p:cNvPr id="29" name="Rectangle 28"/>
          <p:cNvSpPr/>
          <p:nvPr/>
        </p:nvSpPr>
        <p:spPr>
          <a:xfrm>
            <a:off x="3455191" y="3684315"/>
            <a:ext cx="5500224" cy="400110"/>
          </a:xfrm>
          <a:prstGeom prst="rect">
            <a:avLst/>
          </a:prstGeom>
          <a:solidFill>
            <a:schemeClr val="accent5">
              <a:lumMod val="60000"/>
              <a:lumOff val="40000"/>
            </a:schemeClr>
          </a:solidFill>
        </p:spPr>
        <p:txBody>
          <a:bodyPr wrap="none">
            <a:spAutoFit/>
          </a:bodyPr>
          <a:lstStyle/>
          <a:p>
            <a:r>
              <a:rPr lang="vi-VN" sz="2000" i="1">
                <a:latin typeface="Times New Roman" pitchFamily="18" charset="0"/>
                <a:cs typeface="Times New Roman" pitchFamily="18" charset="0"/>
              </a:rPr>
              <a:t>2. Phân tích, chứng minh các khía cạnh của vấn đề.</a:t>
            </a:r>
            <a:endParaRPr lang="en-US" sz="2000">
              <a:latin typeface="Times New Roman" pitchFamily="18" charset="0"/>
              <a:cs typeface="Times New Roman" pitchFamily="18" charset="0"/>
            </a:endParaRPr>
          </a:p>
        </p:txBody>
      </p:sp>
      <p:sp>
        <p:nvSpPr>
          <p:cNvPr id="30" name="Rectangle 29"/>
          <p:cNvSpPr/>
          <p:nvPr/>
        </p:nvSpPr>
        <p:spPr>
          <a:xfrm>
            <a:off x="3429059" y="4085215"/>
            <a:ext cx="5867127" cy="1631216"/>
          </a:xfrm>
          <a:prstGeom prst="rect">
            <a:avLst/>
          </a:prstGeom>
          <a:solidFill>
            <a:schemeClr val="accent6">
              <a:lumMod val="20000"/>
              <a:lumOff val="80000"/>
            </a:schemeClr>
          </a:solidFill>
        </p:spPr>
        <p:txBody>
          <a:bodyPr wrap="square">
            <a:spAutoFit/>
          </a:bodyPr>
          <a:lstStyle/>
          <a:p>
            <a:r>
              <a:rPr lang="vi-VN" sz="2000">
                <a:latin typeface="Times New Roman" pitchFamily="18" charset="0"/>
                <a:cs typeface="Times New Roman" pitchFamily="18" charset="0"/>
              </a:rPr>
              <a:t>- Chia vấn đề thành các luận điểm để xem xét (Hoặc chia đối tượng thành các phần đoạn để làm rõ các khía cạnh của vấn đề)</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Chú ý tới các yếu tố nội dung – nghệ thuật của đối tượng cảm nhận.</a:t>
            </a:r>
            <a:endParaRPr lang="en-US" sz="2000">
              <a:latin typeface="Times New Roman" pitchFamily="18" charset="0"/>
              <a:cs typeface="Times New Roman" pitchFamily="18" charset="0"/>
            </a:endParaRPr>
          </a:p>
        </p:txBody>
      </p:sp>
      <p:sp>
        <p:nvSpPr>
          <p:cNvPr id="31" name="Rectangle 30"/>
          <p:cNvSpPr/>
          <p:nvPr/>
        </p:nvSpPr>
        <p:spPr>
          <a:xfrm>
            <a:off x="3455191" y="5729787"/>
            <a:ext cx="2308645" cy="400110"/>
          </a:xfrm>
          <a:prstGeom prst="rect">
            <a:avLst/>
          </a:prstGeom>
          <a:solidFill>
            <a:schemeClr val="accent5">
              <a:lumMod val="60000"/>
              <a:lumOff val="40000"/>
            </a:schemeClr>
          </a:solidFill>
        </p:spPr>
        <p:txBody>
          <a:bodyPr wrap="none">
            <a:spAutoFit/>
          </a:bodyPr>
          <a:lstStyle/>
          <a:p>
            <a:r>
              <a:rPr lang="vi-VN" sz="2000" i="1">
                <a:latin typeface="Times New Roman" pitchFamily="18" charset="0"/>
                <a:cs typeface="Times New Roman" pitchFamily="18" charset="0"/>
              </a:rPr>
              <a:t>3. Bàn luận mở rộng</a:t>
            </a:r>
            <a:endParaRPr lang="en-US" sz="2000">
              <a:latin typeface="Times New Roman" pitchFamily="18" charset="0"/>
              <a:cs typeface="Times New Roman" pitchFamily="18" charset="0"/>
            </a:endParaRPr>
          </a:p>
        </p:txBody>
      </p:sp>
      <p:sp>
        <p:nvSpPr>
          <p:cNvPr id="32" name="Rectangle 31"/>
          <p:cNvSpPr/>
          <p:nvPr/>
        </p:nvSpPr>
        <p:spPr>
          <a:xfrm>
            <a:off x="3412824" y="6133852"/>
            <a:ext cx="8490856" cy="707886"/>
          </a:xfrm>
          <a:prstGeom prst="rect">
            <a:avLst/>
          </a:prstGeom>
          <a:solidFill>
            <a:schemeClr val="accent6">
              <a:lumMod val="20000"/>
              <a:lumOff val="80000"/>
            </a:schemeClr>
          </a:solidFill>
        </p:spPr>
        <p:txBody>
          <a:bodyPr wrap="square">
            <a:spAutoFit/>
          </a:bodyPr>
          <a:lstStyle/>
          <a:p>
            <a:r>
              <a:rPr lang="vi-VN" sz="2000">
                <a:latin typeface="Times New Roman" pitchFamily="18" charset="0"/>
                <a:cs typeface="Times New Roman" pitchFamily="18" charset="0"/>
              </a:rPr>
              <a:t>- So sánh, đối chiếu khía cạnh nổi bật của vấn đề với một số đối tượng liên quan.</a:t>
            </a:r>
            <a:endParaRPr lang="en-US" sz="2000">
              <a:latin typeface="Times New Roman" pitchFamily="18" charset="0"/>
              <a:cs typeface="Times New Roman" pitchFamily="18" charset="0"/>
            </a:endParaRPr>
          </a:p>
          <a:p>
            <a:r>
              <a:rPr lang="vi-VN" sz="2000">
                <a:latin typeface="Times New Roman" pitchFamily="18" charset="0"/>
                <a:cs typeface="Times New Roman" pitchFamily="18" charset="0"/>
              </a:rPr>
              <a:t>- Mở rộng vấn đề: đặt vấn đề trong một phạm trù của lí luận văn học để bình giá.</a:t>
            </a:r>
            <a:endParaRPr lang="en-US" sz="2000">
              <a:latin typeface="Times New Roman" pitchFamily="18" charset="0"/>
              <a:cs typeface="Times New Roman" pitchFamily="18" charset="0"/>
            </a:endParaRPr>
          </a:p>
        </p:txBody>
      </p:sp>
      <p:sp>
        <p:nvSpPr>
          <p:cNvPr id="33" name="Rectangle 32"/>
          <p:cNvSpPr/>
          <p:nvPr/>
        </p:nvSpPr>
        <p:spPr>
          <a:xfrm>
            <a:off x="9059340" y="678873"/>
            <a:ext cx="1556836" cy="400110"/>
          </a:xfrm>
          <a:prstGeom prst="rect">
            <a:avLst/>
          </a:prstGeom>
          <a:solidFill>
            <a:schemeClr val="tx2">
              <a:lumMod val="20000"/>
              <a:lumOff val="80000"/>
            </a:schemeClr>
          </a:solidFill>
        </p:spPr>
        <p:txBody>
          <a:bodyPr wrap="none">
            <a:spAutoFit/>
          </a:bodyPr>
          <a:lstStyle/>
          <a:p>
            <a:r>
              <a:rPr lang="en-US" sz="2000" b="1">
                <a:solidFill>
                  <a:srgbClr val="FF0000"/>
                </a:solidFill>
                <a:latin typeface="Times New Roman" pitchFamily="18" charset="0"/>
                <a:cs typeface="Times New Roman" pitchFamily="18" charset="0"/>
              </a:rPr>
              <a:t>III. Kết luận</a:t>
            </a:r>
            <a:endParaRPr lang="en-US" sz="2000">
              <a:solidFill>
                <a:srgbClr val="FF0000"/>
              </a:solidFill>
              <a:latin typeface="Times New Roman" pitchFamily="18" charset="0"/>
              <a:cs typeface="Times New Roman" pitchFamily="18" charset="0"/>
            </a:endParaRPr>
          </a:p>
        </p:txBody>
      </p:sp>
      <p:sp>
        <p:nvSpPr>
          <p:cNvPr id="34" name="Rectangle 33"/>
          <p:cNvSpPr/>
          <p:nvPr/>
        </p:nvSpPr>
        <p:spPr>
          <a:xfrm>
            <a:off x="9296186" y="2574256"/>
            <a:ext cx="2895814" cy="2554545"/>
          </a:xfrm>
          <a:prstGeom prst="rect">
            <a:avLst/>
          </a:prstGeom>
          <a:solidFill>
            <a:schemeClr val="accent6">
              <a:lumMod val="20000"/>
              <a:lumOff val="80000"/>
            </a:schemeClr>
          </a:solidFill>
        </p:spPr>
        <p:txBody>
          <a:bodyPr wrap="square">
            <a:spAutoFit/>
          </a:bodyPr>
          <a:lstStyle/>
          <a:p>
            <a:pPr lvl="0"/>
            <a:r>
              <a:rPr lang="en-US" sz="2000" smtClean="0">
                <a:latin typeface="Times New Roman" pitchFamily="18" charset="0"/>
                <a:cs typeface="Times New Roman" pitchFamily="18" charset="0"/>
              </a:rPr>
              <a:t>- Khẳng </a:t>
            </a:r>
            <a:r>
              <a:rPr lang="en-US" sz="2000">
                <a:latin typeface="Times New Roman" pitchFamily="18" charset="0"/>
                <a:cs typeface="Times New Roman" pitchFamily="18" charset="0"/>
              </a:rPr>
              <a:t>định, khắc sâu vấn đề</a:t>
            </a:r>
          </a:p>
          <a:p>
            <a:pPr lvl="0"/>
            <a:r>
              <a:rPr lang="en-US" sz="2000" smtClean="0">
                <a:latin typeface="Times New Roman" pitchFamily="18" charset="0"/>
                <a:cs typeface="Times New Roman" pitchFamily="18" charset="0"/>
              </a:rPr>
              <a:t>- Nhận </a:t>
            </a:r>
            <a:r>
              <a:rPr lang="en-US" sz="2000">
                <a:latin typeface="Times New Roman" pitchFamily="18" charset="0"/>
                <a:cs typeface="Times New Roman" pitchFamily="18" charset="0"/>
              </a:rPr>
              <a:t>xét về tài năng, phẩm chất nghệ sĩ của tác giả</a:t>
            </a:r>
          </a:p>
          <a:p>
            <a:pPr lvl="0"/>
            <a:r>
              <a:rPr lang="en-US" sz="2000" smtClean="0">
                <a:latin typeface="Times New Roman" pitchFamily="18" charset="0"/>
                <a:cs typeface="Times New Roman" pitchFamily="18" charset="0"/>
              </a:rPr>
              <a:t>- Rút </a:t>
            </a:r>
            <a:r>
              <a:rPr lang="en-US" sz="2000">
                <a:latin typeface="Times New Roman" pitchFamily="18" charset="0"/>
                <a:cs typeface="Times New Roman" pitchFamily="18" charset="0"/>
              </a:rPr>
              <a:t>ra thông điệp nhận được khi học đoạn văn bản.</a:t>
            </a:r>
          </a:p>
        </p:txBody>
      </p:sp>
    </p:spTree>
    <p:extLst>
      <p:ext uri="{BB962C8B-B14F-4D97-AF65-F5344CB8AC3E}">
        <p14:creationId xmlns:p14="http://schemas.microsoft.com/office/powerpoint/2010/main" val="65090819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circle(in)">
                                      <p:cBhvr>
                                        <p:cTn id="67" dur="20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circle(in)">
                                      <p:cBhvr>
                                        <p:cTn id="72" dur="20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circle(in)">
                                      <p:cBhvr>
                                        <p:cTn id="77" dur="20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circle(in)">
                                      <p:cBhvr>
                                        <p:cTn id="82" dur="20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circle(in)">
                                      <p:cBhvr>
                                        <p:cTn id="8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65272"/>
            <a:ext cx="12192000" cy="692727"/>
          </a:xfrm>
          <a:prstGeom prst="rect">
            <a:avLst/>
          </a:prstGeom>
        </p:spPr>
      </p:pic>
      <p:pic>
        <p:nvPicPr>
          <p:cNvPr id="3" name="图片 2">
            <a:extLst>
              <a:ext uri="{FF2B5EF4-FFF2-40B4-BE49-F238E27FC236}">
                <a16:creationId xmlns:a16="http://schemas.microsoft.com/office/drawing/2014/main" xmlns="" id="{5CB6A2F4-DE21-49C1-9920-D12611723200}"/>
              </a:ext>
            </a:extLst>
          </p:cNvPr>
          <p:cNvPicPr>
            <a:picLocks noChangeAspect="1"/>
          </p:cNvPicPr>
          <p:nvPr/>
        </p:nvPicPr>
        <p:blipFill rotWithShape="1">
          <a:blip r:embed="rId4">
            <a:clrChange>
              <a:clrFrom>
                <a:srgbClr val="FFFFFF"/>
              </a:clrFrom>
              <a:clrTo>
                <a:srgbClr val="FFFFFF">
                  <a:alpha val="0"/>
                </a:srgbClr>
              </a:clrTo>
            </a:clrChange>
          </a:blip>
          <a:srcRect t="1" r="50000" b="64575"/>
          <a:stretch/>
        </p:blipFill>
        <p:spPr>
          <a:xfrm flipH="1">
            <a:off x="-1" y="1"/>
            <a:ext cx="1981736" cy="1551708"/>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64493" y="5209812"/>
              <a:ext cx="2569963" cy="1677985"/>
            </a:xfrm>
            <a:prstGeom prst="rect">
              <a:avLst/>
            </a:prstGeom>
          </p:spPr>
        </p:pic>
      </p:grpSp>
      <p:sp>
        <p:nvSpPr>
          <p:cNvPr id="10" name="文本框 9">
            <a:extLst>
              <a:ext uri="{FF2B5EF4-FFF2-40B4-BE49-F238E27FC236}">
                <a16:creationId xmlns:a16="http://schemas.microsoft.com/office/drawing/2014/main" xmlns="" id="{5869E7CD-DE9E-4682-8F55-A4EE17CCF79C}"/>
              </a:ext>
            </a:extLst>
          </p:cNvPr>
          <p:cNvSpPr txBox="1"/>
          <p:nvPr/>
        </p:nvSpPr>
        <p:spPr>
          <a:xfrm>
            <a:off x="4417428" y="339920"/>
            <a:ext cx="2832458" cy="584775"/>
          </a:xfrm>
          <a:prstGeom prst="rect">
            <a:avLst/>
          </a:prstGeom>
          <a:noFill/>
        </p:spPr>
        <p:txBody>
          <a:bodyPr wrap="square" rtlCol="0">
            <a:spAutoFit/>
          </a:bodyPr>
          <a:lstStyle/>
          <a:p>
            <a:r>
              <a:rPr lang="en-US" altLang="zh-CN" sz="3200" b="1" smtClean="0">
                <a:solidFill>
                  <a:srgbClr val="FF0000"/>
                </a:solidFill>
                <a:latin typeface="Times New Roman" pitchFamily="18" charset="0"/>
                <a:ea typeface="微软雅黑" panose="020B0503020204020204" pitchFamily="34" charset="-122"/>
                <a:cs typeface="Times New Roman" pitchFamily="18" charset="0"/>
              </a:rPr>
              <a:t>III. Luyện tập</a:t>
            </a:r>
            <a:endParaRPr lang="zh-CN" altLang="en-US" sz="3200"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11" name="图片 10">
            <a:extLst>
              <a:ext uri="{FF2B5EF4-FFF2-40B4-BE49-F238E27FC236}">
                <a16:creationId xmlns:a16="http://schemas.microsoft.com/office/drawing/2014/main" xmlns="" id="{558DE3DB-D90B-41B3-925D-10DA27B07FB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4203" y="3582344"/>
            <a:ext cx="4618180" cy="3048126"/>
          </a:xfrm>
          <a:prstGeom prst="rect">
            <a:avLst/>
          </a:prstGeom>
        </p:spPr>
      </p:pic>
      <p:sp>
        <p:nvSpPr>
          <p:cNvPr id="2" name="Rectangle 1"/>
          <p:cNvSpPr/>
          <p:nvPr/>
        </p:nvSpPr>
        <p:spPr>
          <a:xfrm>
            <a:off x="796835" y="1016039"/>
            <a:ext cx="10855234" cy="4832092"/>
          </a:xfrm>
          <a:prstGeom prst="rect">
            <a:avLst/>
          </a:prstGeom>
        </p:spPr>
        <p:txBody>
          <a:bodyPr wrap="square">
            <a:spAutoFit/>
          </a:bodyPr>
          <a:lstStyle/>
          <a:p>
            <a:r>
              <a:rPr lang="en-US" sz="2200" b="1">
                <a:latin typeface="Times New Roman" pitchFamily="18" charset="0"/>
                <a:cs typeface="Times New Roman" pitchFamily="18" charset="0"/>
              </a:rPr>
              <a:t>Cảm nhận đoạn thơ sau để làm nổi bật sự kết hợp giữa bút pháp tả thực và cảm hứng lãng mạn trong thơ Quang Dũng.</a:t>
            </a:r>
          </a:p>
          <a:p>
            <a:r>
              <a:rPr lang="en-US" sz="2200">
                <a:latin typeface="Times New Roman" pitchFamily="18" charset="0"/>
                <a:cs typeface="Times New Roman" pitchFamily="18" charset="0"/>
              </a:rPr>
              <a:t> </a:t>
            </a:r>
          </a:p>
          <a:p>
            <a:r>
              <a:rPr lang="en-US" sz="2200" smtClean="0">
                <a:latin typeface="Times New Roman" pitchFamily="18" charset="0"/>
                <a:cs typeface="Times New Roman" pitchFamily="18" charset="0"/>
              </a:rPr>
              <a:t>								</a:t>
            </a:r>
            <a:r>
              <a:rPr lang="en-US" sz="2200" i="1" smtClean="0">
                <a:latin typeface="Times New Roman" pitchFamily="18" charset="0"/>
                <a:cs typeface="Times New Roman" pitchFamily="18" charset="0"/>
              </a:rPr>
              <a:t>Tây </a:t>
            </a:r>
            <a:r>
              <a:rPr lang="en-US" sz="2200" i="1">
                <a:latin typeface="Times New Roman" pitchFamily="18" charset="0"/>
                <a:cs typeface="Times New Roman" pitchFamily="18" charset="0"/>
              </a:rPr>
              <a:t>Tiến đoàn binh không mọc tóc</a:t>
            </a:r>
          </a:p>
          <a:p>
            <a:r>
              <a:rPr lang="en-US" sz="2200" i="1" smtClean="0">
                <a:latin typeface="Times New Roman" pitchFamily="18" charset="0"/>
                <a:cs typeface="Times New Roman" pitchFamily="18" charset="0"/>
              </a:rPr>
              <a:t>								Quân </a:t>
            </a:r>
            <a:r>
              <a:rPr lang="en-US" sz="2200" i="1">
                <a:latin typeface="Times New Roman" pitchFamily="18" charset="0"/>
                <a:cs typeface="Times New Roman" pitchFamily="18" charset="0"/>
              </a:rPr>
              <a:t>xanh màu lá dữ oai hùm </a:t>
            </a:r>
          </a:p>
          <a:p>
            <a:r>
              <a:rPr lang="en-US" sz="2200" i="1" smtClean="0">
                <a:latin typeface="Times New Roman" pitchFamily="18" charset="0"/>
                <a:cs typeface="Times New Roman" pitchFamily="18" charset="0"/>
              </a:rPr>
              <a:t>								Mắt </a:t>
            </a:r>
            <a:r>
              <a:rPr lang="en-US" sz="2200" i="1">
                <a:latin typeface="Times New Roman" pitchFamily="18" charset="0"/>
                <a:cs typeface="Times New Roman" pitchFamily="18" charset="0"/>
              </a:rPr>
              <a:t>trừng gửi mộng qua biên giới </a:t>
            </a:r>
          </a:p>
          <a:p>
            <a:r>
              <a:rPr lang="en-US" sz="2200" i="1" smtClean="0">
                <a:latin typeface="Times New Roman" pitchFamily="18" charset="0"/>
                <a:cs typeface="Times New Roman" pitchFamily="18" charset="0"/>
              </a:rPr>
              <a:t>								Đêm </a:t>
            </a:r>
            <a:r>
              <a:rPr lang="en-US" sz="2200" i="1">
                <a:latin typeface="Times New Roman" pitchFamily="18" charset="0"/>
                <a:cs typeface="Times New Roman" pitchFamily="18" charset="0"/>
              </a:rPr>
              <a:t>mơ Hà Nội dáng kiều thơm </a:t>
            </a:r>
          </a:p>
          <a:p>
            <a:r>
              <a:rPr lang="en-US" sz="2200" i="1" smtClean="0">
                <a:latin typeface="Times New Roman" pitchFamily="18" charset="0"/>
                <a:cs typeface="Times New Roman" pitchFamily="18" charset="0"/>
              </a:rPr>
              <a:t>								Rải </a:t>
            </a:r>
            <a:r>
              <a:rPr lang="en-US" sz="2200" i="1">
                <a:latin typeface="Times New Roman" pitchFamily="18" charset="0"/>
                <a:cs typeface="Times New Roman" pitchFamily="18" charset="0"/>
              </a:rPr>
              <a:t>rác biên cương mồ viễn xứ</a:t>
            </a:r>
          </a:p>
          <a:p>
            <a:r>
              <a:rPr lang="en-US" sz="2200" i="1" smtClean="0">
                <a:latin typeface="Times New Roman" pitchFamily="18" charset="0"/>
                <a:cs typeface="Times New Roman" pitchFamily="18" charset="0"/>
              </a:rPr>
              <a:t>								Chiến </a:t>
            </a:r>
            <a:r>
              <a:rPr lang="en-US" sz="2200" i="1">
                <a:latin typeface="Times New Roman" pitchFamily="18" charset="0"/>
                <a:cs typeface="Times New Roman" pitchFamily="18" charset="0"/>
              </a:rPr>
              <a:t>trường đi chẳng tiếc đời xanh</a:t>
            </a:r>
          </a:p>
          <a:p>
            <a:r>
              <a:rPr lang="en-US" sz="2200" i="1" smtClean="0">
                <a:latin typeface="Times New Roman" pitchFamily="18" charset="0"/>
                <a:cs typeface="Times New Roman" pitchFamily="18" charset="0"/>
              </a:rPr>
              <a:t>								Áo </a:t>
            </a:r>
            <a:r>
              <a:rPr lang="en-US" sz="2200" i="1">
                <a:latin typeface="Times New Roman" pitchFamily="18" charset="0"/>
                <a:cs typeface="Times New Roman" pitchFamily="18" charset="0"/>
              </a:rPr>
              <a:t>bào thay chiếu anh về đất</a:t>
            </a:r>
          </a:p>
          <a:p>
            <a:r>
              <a:rPr lang="en-US" sz="2200" i="1" smtClean="0">
                <a:latin typeface="Times New Roman" pitchFamily="18" charset="0"/>
                <a:cs typeface="Times New Roman" pitchFamily="18" charset="0"/>
              </a:rPr>
              <a:t>								Sông </a:t>
            </a:r>
            <a:r>
              <a:rPr lang="en-US" sz="2200" i="1">
                <a:latin typeface="Times New Roman" pitchFamily="18" charset="0"/>
                <a:cs typeface="Times New Roman" pitchFamily="18" charset="0"/>
              </a:rPr>
              <a:t>Mã gầm lên khúc độc hành</a:t>
            </a:r>
          </a:p>
          <a:p>
            <a:r>
              <a:rPr lang="en-US" sz="2200" i="1">
                <a:latin typeface="Times New Roman" pitchFamily="18" charset="0"/>
                <a:cs typeface="Times New Roman" pitchFamily="18" charset="0"/>
              </a:rPr>
              <a:t> </a:t>
            </a:r>
          </a:p>
          <a:p>
            <a:r>
              <a:rPr lang="en-US" sz="2200" smtClean="0">
                <a:latin typeface="Times New Roman" pitchFamily="18" charset="0"/>
                <a:cs typeface="Times New Roman" pitchFamily="18" charset="0"/>
              </a:rPr>
              <a:t>									(</a:t>
            </a:r>
            <a:r>
              <a:rPr lang="en-US" sz="2200">
                <a:latin typeface="Times New Roman" pitchFamily="18" charset="0"/>
                <a:cs typeface="Times New Roman" pitchFamily="18" charset="0"/>
              </a:rPr>
              <a:t>Trích </a:t>
            </a:r>
            <a:r>
              <a:rPr lang="en-US" sz="2200" i="1">
                <a:latin typeface="Times New Roman" pitchFamily="18" charset="0"/>
                <a:cs typeface="Times New Roman" pitchFamily="18" charset="0"/>
              </a:rPr>
              <a:t>Tây Tiến</a:t>
            </a:r>
            <a:r>
              <a:rPr lang="en-US" sz="2200">
                <a:latin typeface="Times New Roman" pitchFamily="18" charset="0"/>
                <a:cs typeface="Times New Roman" pitchFamily="18" charset="0"/>
              </a:rPr>
              <a:t>, Quang Dũng, Ngữ văn 12, Tập một, Nxb </a:t>
            </a:r>
            <a:r>
              <a:rPr lang="en-US" sz="2200" smtClean="0">
                <a:latin typeface="Times New Roman" pitchFamily="18" charset="0"/>
                <a:cs typeface="Times New Roman" pitchFamily="18" charset="0"/>
              </a:rPr>
              <a:t>									Giáo </a:t>
            </a:r>
            <a:r>
              <a:rPr lang="en-US" sz="2200">
                <a:latin typeface="Times New Roman" pitchFamily="18" charset="0"/>
                <a:cs typeface="Times New Roman" pitchFamily="18" charset="0"/>
              </a:rPr>
              <a:t>dục Việt Nam, tr.89, 2015)</a:t>
            </a:r>
          </a:p>
        </p:txBody>
      </p:sp>
    </p:spTree>
    <p:extLst>
      <p:ext uri="{BB962C8B-B14F-4D97-AF65-F5344CB8AC3E}">
        <p14:creationId xmlns:p14="http://schemas.microsoft.com/office/powerpoint/2010/main" val="309110355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65272"/>
            <a:ext cx="12192000" cy="692727"/>
          </a:xfrm>
          <a:prstGeom prst="rect">
            <a:avLst/>
          </a:prstGeom>
        </p:spPr>
      </p:pic>
      <p:pic>
        <p:nvPicPr>
          <p:cNvPr id="3" name="图片 2">
            <a:extLst>
              <a:ext uri="{FF2B5EF4-FFF2-40B4-BE49-F238E27FC236}">
                <a16:creationId xmlns:a16="http://schemas.microsoft.com/office/drawing/2014/main" xmlns="" id="{5CB6A2F4-DE21-49C1-9920-D12611723200}"/>
              </a:ext>
            </a:extLst>
          </p:cNvPr>
          <p:cNvPicPr>
            <a:picLocks noChangeAspect="1"/>
          </p:cNvPicPr>
          <p:nvPr/>
        </p:nvPicPr>
        <p:blipFill rotWithShape="1">
          <a:blip r:embed="rId4">
            <a:clrChange>
              <a:clrFrom>
                <a:srgbClr val="FFFFFF"/>
              </a:clrFrom>
              <a:clrTo>
                <a:srgbClr val="FFFFFF">
                  <a:alpha val="0"/>
                </a:srgbClr>
              </a:clrTo>
            </a:clrChange>
          </a:blip>
          <a:srcRect t="1" r="50000" b="64575"/>
          <a:stretch/>
        </p:blipFill>
        <p:spPr>
          <a:xfrm flipH="1">
            <a:off x="-1" y="1"/>
            <a:ext cx="1981736" cy="1551708"/>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64493" y="5209812"/>
              <a:ext cx="2569963" cy="1677985"/>
            </a:xfrm>
            <a:prstGeom prst="rect">
              <a:avLst/>
            </a:prstGeom>
          </p:spPr>
        </p:pic>
      </p:grpSp>
      <p:grpSp>
        <p:nvGrpSpPr>
          <p:cNvPr id="2" name="组合 1">
            <a:extLst>
              <a:ext uri="{FF2B5EF4-FFF2-40B4-BE49-F238E27FC236}">
                <a16:creationId xmlns:a16="http://schemas.microsoft.com/office/drawing/2014/main" xmlns="" id="{BD23501C-9C0F-4106-975B-FE2C5D7A5AE2}"/>
              </a:ext>
            </a:extLst>
          </p:cNvPr>
          <p:cNvGrpSpPr/>
          <p:nvPr/>
        </p:nvGrpSpPr>
        <p:grpSpPr>
          <a:xfrm>
            <a:off x="742135" y="4031673"/>
            <a:ext cx="2666083" cy="2815189"/>
            <a:chOff x="742135" y="4386407"/>
            <a:chExt cx="2580913" cy="2460455"/>
          </a:xfrm>
        </p:grpSpPr>
        <p:pic>
          <p:nvPicPr>
            <p:cNvPr id="11" name="图片 10">
              <a:extLst>
                <a:ext uri="{FF2B5EF4-FFF2-40B4-BE49-F238E27FC236}">
                  <a16:creationId xmlns:a16="http://schemas.microsoft.com/office/drawing/2014/main" xmlns="" id="{79FFDC4B-EC50-489B-A39A-2E221825E6F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2135" y="5340437"/>
              <a:ext cx="688828" cy="1506425"/>
            </a:xfrm>
            <a:prstGeom prst="rect">
              <a:avLst/>
            </a:prstGeom>
          </p:spPr>
        </p:pic>
        <p:pic>
          <p:nvPicPr>
            <p:cNvPr id="12" name="图片 11">
              <a:extLst>
                <a:ext uri="{FF2B5EF4-FFF2-40B4-BE49-F238E27FC236}">
                  <a16:creationId xmlns:a16="http://schemas.microsoft.com/office/drawing/2014/main" xmlns="" id="{46138588-6E99-4B9C-A701-F4992C7557D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304445" y="4386407"/>
              <a:ext cx="704057" cy="2460455"/>
            </a:xfrm>
            <a:prstGeom prst="rect">
              <a:avLst/>
            </a:prstGeom>
          </p:spPr>
        </p:pic>
        <p:pic>
          <p:nvPicPr>
            <p:cNvPr id="13" name="图片 12">
              <a:extLst>
                <a:ext uri="{FF2B5EF4-FFF2-40B4-BE49-F238E27FC236}">
                  <a16:creationId xmlns:a16="http://schemas.microsoft.com/office/drawing/2014/main" xmlns="" id="{DB2A947E-CC65-41C7-B5FD-E54A533671C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170546" y="5416892"/>
              <a:ext cx="480153" cy="1396117"/>
            </a:xfrm>
            <a:prstGeom prst="rect">
              <a:avLst/>
            </a:prstGeom>
          </p:spPr>
        </p:pic>
        <p:pic>
          <p:nvPicPr>
            <p:cNvPr id="14" name="图片 13">
              <a:extLst>
                <a:ext uri="{FF2B5EF4-FFF2-40B4-BE49-F238E27FC236}">
                  <a16:creationId xmlns:a16="http://schemas.microsoft.com/office/drawing/2014/main" xmlns="" id="{2B38E714-37D9-488C-A8EE-48A29F013D0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842894" y="5125203"/>
              <a:ext cx="480154" cy="1677985"/>
            </a:xfrm>
            <a:prstGeom prst="rect">
              <a:avLst/>
            </a:prstGeom>
          </p:spPr>
        </p:pic>
      </p:grpSp>
      <p:sp>
        <p:nvSpPr>
          <p:cNvPr id="26" name="Rectangle 25"/>
          <p:cNvSpPr/>
          <p:nvPr/>
        </p:nvSpPr>
        <p:spPr>
          <a:xfrm>
            <a:off x="378823" y="1840573"/>
            <a:ext cx="11469187" cy="3046988"/>
          </a:xfrm>
          <a:prstGeom prst="rect">
            <a:avLst/>
          </a:prstGeom>
          <a:solidFill>
            <a:schemeClr val="accent6">
              <a:lumMod val="20000"/>
              <a:lumOff val="80000"/>
            </a:schemeClr>
          </a:solidFill>
        </p:spPr>
        <p:txBody>
          <a:bodyPr wrap="square">
            <a:spAutoFit/>
          </a:bodyPr>
          <a:lstStyle/>
          <a:p>
            <a:r>
              <a:rPr lang="en-US" sz="2400" b="1">
                <a:latin typeface="Times New Roman" pitchFamily="18" charset="0"/>
                <a:cs typeface="Times New Roman" pitchFamily="18" charset="0"/>
              </a:rPr>
              <a:t>3</a:t>
            </a:r>
            <a:r>
              <a:rPr lang="en-US" sz="2400" b="1" smtClean="0">
                <a:latin typeface="Times New Roman" pitchFamily="18" charset="0"/>
                <a:cs typeface="Times New Roman" pitchFamily="18" charset="0"/>
              </a:rPr>
              <a:t>.Triển </a:t>
            </a:r>
            <a:r>
              <a:rPr lang="en-US" sz="2400" b="1">
                <a:latin typeface="Times New Roman" pitchFamily="18" charset="0"/>
                <a:cs typeface="Times New Roman" pitchFamily="18" charset="0"/>
              </a:rPr>
              <a:t>khai vấn đề nghị luận thành các luận điểm:</a:t>
            </a:r>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 Giới thiệu khái quát về tác giả, tác phẩm.</a:t>
            </a:r>
          </a:p>
          <a:p>
            <a:r>
              <a:rPr lang="en-US" sz="2400">
                <a:latin typeface="Times New Roman" pitchFamily="18" charset="0"/>
                <a:cs typeface="Times New Roman" pitchFamily="18" charset="0"/>
              </a:rPr>
              <a:t>*Cảm nhận đoạn thơ và làm rõ chất hiện thực và cảm hứng lãng mạn:</a:t>
            </a:r>
          </a:p>
          <a:p>
            <a:r>
              <a:rPr lang="en-US" sz="2400" b="1">
                <a:latin typeface="Times New Roman" pitchFamily="18" charset="0"/>
                <a:cs typeface="Times New Roman" pitchFamily="18" charset="0"/>
              </a:rPr>
              <a:t>   </a:t>
            </a:r>
            <a:r>
              <a:rPr lang="en-US" sz="2400" b="1">
                <a:latin typeface="Times New Roman" pitchFamily="18" charset="0"/>
                <a:cs typeface="Times New Roman" pitchFamily="18" charset="0"/>
              </a:rPr>
              <a:t>a. Diện mạo oai phong, dữ dội</a:t>
            </a:r>
          </a:p>
          <a:p>
            <a:pPr algn="ctr"/>
            <a:r>
              <a:rPr lang="en-US" sz="2400" i="1" smtClean="0">
                <a:latin typeface="Times New Roman" pitchFamily="18" charset="0"/>
                <a:cs typeface="Times New Roman" pitchFamily="18" charset="0"/>
              </a:rPr>
              <a:t>   Tây </a:t>
            </a:r>
            <a:r>
              <a:rPr lang="en-US" sz="2400" i="1">
                <a:latin typeface="Times New Roman" pitchFamily="18" charset="0"/>
                <a:cs typeface="Times New Roman" pitchFamily="18" charset="0"/>
              </a:rPr>
              <a:t>Tiến đoàn binh không mọc tóc</a:t>
            </a:r>
          </a:p>
          <a:p>
            <a:r>
              <a:rPr lang="en-US" sz="2400" i="1">
                <a:latin typeface="Times New Roman" pitchFamily="18" charset="0"/>
                <a:cs typeface="Times New Roman" pitchFamily="18" charset="0"/>
              </a:rPr>
              <a:t>                 </a:t>
            </a:r>
            <a:r>
              <a:rPr lang="en-US" sz="2400" i="1" smtClean="0">
                <a:latin typeface="Times New Roman" pitchFamily="18" charset="0"/>
                <a:cs typeface="Times New Roman" pitchFamily="18" charset="0"/>
              </a:rPr>
              <a:t>						Quân </a:t>
            </a:r>
            <a:r>
              <a:rPr lang="en-US" sz="2400" i="1">
                <a:latin typeface="Times New Roman" pitchFamily="18" charset="0"/>
                <a:cs typeface="Times New Roman" pitchFamily="18" charset="0"/>
              </a:rPr>
              <a:t>xanh màu lá giữ oai hùm</a:t>
            </a:r>
          </a:p>
          <a:p>
            <a:r>
              <a:rPr lang="en-US" sz="2400">
                <a:latin typeface="Times New Roman" pitchFamily="18" charset="0"/>
                <a:cs typeface="Times New Roman" pitchFamily="18" charset="0"/>
              </a:rPr>
              <a:t>- Hình ảnh “không mọc tóc” gợi nét ngang tàng, hình ảnh “quân xanh màu lá dữ oai hùm” càng tô đậm vẻ hiên ngang, dữ dội.</a:t>
            </a:r>
            <a:endParaRPr lang="en-US" sz="2400" dirty="0">
              <a:latin typeface="Times New Roman" pitchFamily="18" charset="0"/>
              <a:cs typeface="Times New Roman" pitchFamily="18" charset="0"/>
            </a:endParaRPr>
          </a:p>
        </p:txBody>
      </p:sp>
      <p:sp>
        <p:nvSpPr>
          <p:cNvPr id="27" name="Rectangle 26"/>
          <p:cNvSpPr/>
          <p:nvPr/>
        </p:nvSpPr>
        <p:spPr>
          <a:xfrm>
            <a:off x="1981735" y="82142"/>
            <a:ext cx="9656683" cy="941796"/>
          </a:xfrm>
          <a:prstGeom prst="rect">
            <a:avLst/>
          </a:prstGeom>
          <a:solidFill>
            <a:schemeClr val="accent6">
              <a:lumMod val="20000"/>
              <a:lumOff val="80000"/>
            </a:schemeClr>
          </a:solidFill>
        </p:spPr>
        <p:txBody>
          <a:bodyPr wrap="square">
            <a:spAutoFit/>
          </a:bodyPr>
          <a:lstStyle/>
          <a:p>
            <a:pPr>
              <a:lnSpc>
                <a:spcPct val="115000"/>
              </a:lnSpc>
              <a:spcAft>
                <a:spcPts val="0"/>
              </a:spcAft>
            </a:pPr>
            <a:r>
              <a:rPr lang="en-US" sz="2400" b="1">
                <a:latin typeface="Times New Roman" pitchFamily="18" charset="0"/>
                <a:cs typeface="Times New Roman" pitchFamily="18" charset="0"/>
              </a:rPr>
              <a:t>1</a:t>
            </a:r>
            <a:r>
              <a:rPr lang="en-US" sz="2400" b="1" smtClean="0">
                <a:latin typeface="Times New Roman" pitchFamily="18" charset="0"/>
                <a:cs typeface="Times New Roman" pitchFamily="18" charset="0"/>
              </a:rPr>
              <a:t>.Bảo </a:t>
            </a:r>
            <a:r>
              <a:rPr lang="en-US" sz="2400" b="1">
                <a:latin typeface="Times New Roman" pitchFamily="18" charset="0"/>
                <a:cs typeface="Times New Roman" pitchFamily="18" charset="0"/>
              </a:rPr>
              <a:t>đảm cấu trúc bài văn nghị luận:</a:t>
            </a:r>
          </a:p>
          <a:p>
            <a:pPr>
              <a:lnSpc>
                <a:spcPct val="115000"/>
              </a:lnSpc>
              <a:spcAft>
                <a:spcPts val="0"/>
              </a:spcAft>
            </a:pPr>
            <a:r>
              <a:rPr lang="en-US" sz="2400">
                <a:latin typeface="Times New Roman" pitchFamily="18" charset="0"/>
                <a:cs typeface="Times New Roman" pitchFamily="18" charset="0"/>
              </a:rPr>
              <a:t>Mở bài nêu được vấn đề, thân bài triển khai vấn đề, kết bài khái quát vấn đề.</a:t>
            </a:r>
            <a:endParaRPr lang="en-US" sz="2400">
              <a:latin typeface="Times New Roman" pitchFamily="18" charset="0"/>
              <a:ea typeface="Calibri"/>
              <a:cs typeface="Times New Roman" pitchFamily="18" charset="0"/>
            </a:endParaRPr>
          </a:p>
        </p:txBody>
      </p:sp>
      <p:sp>
        <p:nvSpPr>
          <p:cNvPr id="28" name="Rectangle 27"/>
          <p:cNvSpPr/>
          <p:nvPr/>
        </p:nvSpPr>
        <p:spPr>
          <a:xfrm>
            <a:off x="1968163" y="983334"/>
            <a:ext cx="9683825" cy="941796"/>
          </a:xfrm>
          <a:prstGeom prst="rect">
            <a:avLst/>
          </a:prstGeom>
          <a:solidFill>
            <a:schemeClr val="accent6">
              <a:lumMod val="20000"/>
              <a:lumOff val="80000"/>
            </a:schemeClr>
          </a:solidFill>
        </p:spPr>
        <p:txBody>
          <a:bodyPr wrap="square">
            <a:spAutoFit/>
          </a:bodyPr>
          <a:lstStyle/>
          <a:p>
            <a:pPr>
              <a:lnSpc>
                <a:spcPct val="115000"/>
              </a:lnSpc>
              <a:spcAft>
                <a:spcPts val="0"/>
              </a:spcAft>
            </a:pPr>
            <a:r>
              <a:rPr lang="en-US" sz="2400" b="1">
                <a:latin typeface="Times New Roman" pitchFamily="18" charset="0"/>
                <a:cs typeface="Times New Roman" pitchFamily="18" charset="0"/>
              </a:rPr>
              <a:t>2</a:t>
            </a:r>
            <a:r>
              <a:rPr lang="en-US" sz="2400" b="1" smtClean="0">
                <a:latin typeface="Times New Roman" pitchFamily="18" charset="0"/>
                <a:cs typeface="Times New Roman" pitchFamily="18" charset="0"/>
              </a:rPr>
              <a:t>. </a:t>
            </a:r>
            <a:r>
              <a:rPr lang="en-US" sz="2400" b="1">
                <a:latin typeface="Times New Roman" pitchFamily="18" charset="0"/>
                <a:cs typeface="Times New Roman" pitchFamily="18" charset="0"/>
              </a:rPr>
              <a:t>Xác định đúng vấn đề cần nghị luận:</a:t>
            </a:r>
          </a:p>
          <a:p>
            <a:pPr>
              <a:lnSpc>
                <a:spcPct val="115000"/>
              </a:lnSpc>
              <a:spcAft>
                <a:spcPts val="0"/>
              </a:spcAft>
            </a:pPr>
            <a:r>
              <a:rPr lang="en-US" sz="2400">
                <a:latin typeface="Times New Roman" pitchFamily="18" charset="0"/>
                <a:cs typeface="Times New Roman" pitchFamily="18" charset="0"/>
              </a:rPr>
              <a:t>Nội dung và nghệ thuật đoạn thơ, bút pháp tả thực và cảm hứng lãng mạn.</a:t>
            </a:r>
          </a:p>
        </p:txBody>
      </p:sp>
    </p:spTree>
    <p:extLst>
      <p:ext uri="{BB962C8B-B14F-4D97-AF65-F5344CB8AC3E}">
        <p14:creationId xmlns:p14="http://schemas.microsoft.com/office/powerpoint/2010/main" val="206251875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51C9E5B-553C-4E4C-AE53-E9BB021DDC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27099" y="11137"/>
            <a:ext cx="3074737" cy="3398167"/>
          </a:xfrm>
          <a:prstGeom prst="rect">
            <a:avLst/>
          </a:prstGeom>
        </p:spPr>
      </p:pic>
      <p:grpSp>
        <p:nvGrpSpPr>
          <p:cNvPr id="3" name="组合 2">
            <a:extLst>
              <a:ext uri="{FF2B5EF4-FFF2-40B4-BE49-F238E27FC236}">
                <a16:creationId xmlns:a16="http://schemas.microsoft.com/office/drawing/2014/main" xmlns="" id="{068698DD-F12B-4E58-A64E-E297F5D49727}"/>
              </a:ext>
            </a:extLst>
          </p:cNvPr>
          <p:cNvGrpSpPr/>
          <p:nvPr/>
        </p:nvGrpSpPr>
        <p:grpSpPr>
          <a:xfrm>
            <a:off x="5417440" y="4593243"/>
            <a:ext cx="6774560" cy="2663264"/>
            <a:chOff x="3164493" y="3363910"/>
            <a:chExt cx="8963732" cy="3523887"/>
          </a:xfrm>
        </p:grpSpPr>
        <p:pic>
          <p:nvPicPr>
            <p:cNvPr id="4" name="图片 3">
              <a:extLst>
                <a:ext uri="{FF2B5EF4-FFF2-40B4-BE49-F238E27FC236}">
                  <a16:creationId xmlns:a16="http://schemas.microsoft.com/office/drawing/2014/main" xmlns="" id="{8A7B1CAD-CE08-4068-B40A-7EAFA65BD27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5" name="图片 4">
              <a:extLst>
                <a:ext uri="{FF2B5EF4-FFF2-40B4-BE49-F238E27FC236}">
                  <a16:creationId xmlns:a16="http://schemas.microsoft.com/office/drawing/2014/main" xmlns="" id="{F25ADC69-C266-4750-A8E7-58D9AEE1EE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6" name="图片 5">
              <a:extLst>
                <a:ext uri="{FF2B5EF4-FFF2-40B4-BE49-F238E27FC236}">
                  <a16:creationId xmlns:a16="http://schemas.microsoft.com/office/drawing/2014/main" xmlns="" id="{B3889AF3-5919-4CC8-8953-7A48E96CF83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7" name="图片 6">
              <a:extLst>
                <a:ext uri="{FF2B5EF4-FFF2-40B4-BE49-F238E27FC236}">
                  <a16:creationId xmlns:a16="http://schemas.microsoft.com/office/drawing/2014/main" xmlns="" id="{33877AEC-47C3-440D-A7CF-17FE493F5D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64493" y="5209812"/>
              <a:ext cx="2569963" cy="1677985"/>
            </a:xfrm>
            <a:prstGeom prst="rect">
              <a:avLst/>
            </a:prstGeom>
          </p:spPr>
        </p:pic>
      </p:grpSp>
      <p:pic>
        <p:nvPicPr>
          <p:cNvPr id="10" name="图片 9">
            <a:extLst>
              <a:ext uri="{FF2B5EF4-FFF2-40B4-BE49-F238E27FC236}">
                <a16:creationId xmlns:a16="http://schemas.microsoft.com/office/drawing/2014/main" xmlns="" id="{B6E17B01-0109-459E-9870-CBA7A0906391}"/>
              </a:ext>
            </a:extLst>
          </p:cNvPr>
          <p:cNvPicPr>
            <a:picLocks noChangeAspect="1"/>
          </p:cNvPicPr>
          <p:nvPr/>
        </p:nvPicPr>
        <p:blipFill>
          <a:blip r:embed="rId5">
            <a:clrChange>
              <a:clrFrom>
                <a:srgbClr val="FEFEFF"/>
              </a:clrFrom>
              <a:clrTo>
                <a:srgbClr val="FEFEFF">
                  <a:alpha val="0"/>
                </a:srgbClr>
              </a:clrTo>
            </a:clrChange>
          </a:blip>
          <a:stretch>
            <a:fillRect/>
          </a:stretch>
        </p:blipFill>
        <p:spPr>
          <a:xfrm rot="13705586">
            <a:off x="9035393" y="1599450"/>
            <a:ext cx="639906" cy="721636"/>
          </a:xfrm>
          <a:prstGeom prst="rect">
            <a:avLst/>
          </a:prstGeom>
        </p:spPr>
      </p:pic>
      <p:pic>
        <p:nvPicPr>
          <p:cNvPr id="11" name="图片 10">
            <a:extLst>
              <a:ext uri="{FF2B5EF4-FFF2-40B4-BE49-F238E27FC236}">
                <a16:creationId xmlns:a16="http://schemas.microsoft.com/office/drawing/2014/main" xmlns="" id="{257F1264-87F6-4FDA-B291-7280C9F4CD27}"/>
              </a:ext>
            </a:extLst>
          </p:cNvPr>
          <p:cNvPicPr>
            <a:picLocks noChangeAspect="1"/>
          </p:cNvPicPr>
          <p:nvPr/>
        </p:nvPicPr>
        <p:blipFill>
          <a:blip r:embed="rId5">
            <a:clrChange>
              <a:clrFrom>
                <a:srgbClr val="FEFEFF"/>
              </a:clrFrom>
              <a:clrTo>
                <a:srgbClr val="FEFEFF">
                  <a:alpha val="0"/>
                </a:srgbClr>
              </a:clrTo>
            </a:clrChange>
          </a:blip>
          <a:stretch>
            <a:fillRect/>
          </a:stretch>
        </p:blipFill>
        <p:spPr>
          <a:xfrm rot="15992025">
            <a:off x="10067467" y="2640058"/>
            <a:ext cx="456599" cy="555004"/>
          </a:xfrm>
          <a:prstGeom prst="rect">
            <a:avLst/>
          </a:prstGeom>
        </p:spPr>
      </p:pic>
      <p:sp>
        <p:nvSpPr>
          <p:cNvPr id="8" name="Rectangle 7"/>
          <p:cNvSpPr/>
          <p:nvPr/>
        </p:nvSpPr>
        <p:spPr>
          <a:xfrm>
            <a:off x="2159725" y="1823392"/>
            <a:ext cx="8800012" cy="2677656"/>
          </a:xfrm>
          <a:prstGeom prst="rect">
            <a:avLst/>
          </a:prstGeom>
        </p:spPr>
        <p:txBody>
          <a:bodyPr wrap="square">
            <a:spAutoFit/>
          </a:bodyPr>
          <a:lstStyle/>
          <a:p>
            <a:r>
              <a:rPr lang="en-US" sz="2800">
                <a:latin typeface="Times New Roman" pitchFamily="18" charset="0"/>
                <a:cs typeface="Times New Roman" pitchFamily="18" charset="0"/>
              </a:rPr>
              <a:t>- Cái vẻ xanh xao của người lính, người thì cạo trọc đầu, người thì bị sốt rét đến rụng hết tóc nhưng qua cái nhìn của Quang Dũng vẫn toát lên sự oai phong, dữ dằn như những con hổ  nơi rừng thiêng</a:t>
            </a:r>
          </a:p>
          <a:p>
            <a:r>
              <a:rPr lang="en-US" sz="2800">
                <a:latin typeface="Times New Roman" pitchFamily="18" charset="0"/>
                <a:cs typeface="Times New Roman" pitchFamily="18" charset="0"/>
              </a:rPr>
              <a:t>-&gt; Đó là một tinh thần chịu đựng gian khổ đáng quý của người lính Tây Tiến.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57534353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circle(in)">
                                      <p:cBhvr>
                                        <p:cTn id="29" dur="2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circle(in)">
                                      <p:cBhvr>
                                        <p:cTn id="34"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65272"/>
            <a:ext cx="12192000" cy="692727"/>
          </a:xfrm>
          <a:prstGeom prst="rect">
            <a:avLst/>
          </a:prstGeom>
        </p:spPr>
      </p:pic>
      <p:pic>
        <p:nvPicPr>
          <p:cNvPr id="3" name="图片 2">
            <a:extLst>
              <a:ext uri="{FF2B5EF4-FFF2-40B4-BE49-F238E27FC236}">
                <a16:creationId xmlns:a16="http://schemas.microsoft.com/office/drawing/2014/main" xmlns="" id="{5CB6A2F4-DE21-49C1-9920-D12611723200}"/>
              </a:ext>
            </a:extLst>
          </p:cNvPr>
          <p:cNvPicPr>
            <a:picLocks noChangeAspect="1"/>
          </p:cNvPicPr>
          <p:nvPr/>
        </p:nvPicPr>
        <p:blipFill rotWithShape="1">
          <a:blip r:embed="rId4">
            <a:clrChange>
              <a:clrFrom>
                <a:srgbClr val="FFFFFF"/>
              </a:clrFrom>
              <a:clrTo>
                <a:srgbClr val="FFFFFF">
                  <a:alpha val="0"/>
                </a:srgbClr>
              </a:clrTo>
            </a:clrChange>
          </a:blip>
          <a:srcRect t="1" r="50000" b="64575"/>
          <a:stretch/>
        </p:blipFill>
        <p:spPr>
          <a:xfrm flipH="1">
            <a:off x="-1" y="1"/>
            <a:ext cx="1981736" cy="1551708"/>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64493" y="5209812"/>
              <a:ext cx="2569963" cy="1677985"/>
            </a:xfrm>
            <a:prstGeom prst="rect">
              <a:avLst/>
            </a:prstGeom>
          </p:spPr>
        </p:pic>
      </p:grpSp>
      <p:sp>
        <p:nvSpPr>
          <p:cNvPr id="2" name="Rectangle 1"/>
          <p:cNvSpPr/>
          <p:nvPr/>
        </p:nvSpPr>
        <p:spPr>
          <a:xfrm>
            <a:off x="613953" y="1550464"/>
            <a:ext cx="11234057" cy="3539430"/>
          </a:xfrm>
          <a:prstGeom prst="rect">
            <a:avLst/>
          </a:prstGeom>
          <a:solidFill>
            <a:schemeClr val="accent6">
              <a:lumMod val="20000"/>
              <a:lumOff val="80000"/>
            </a:schemeClr>
          </a:solidFill>
        </p:spPr>
        <p:txBody>
          <a:bodyPr wrap="square">
            <a:spAutoFit/>
          </a:bodyPr>
          <a:lstStyle/>
          <a:p>
            <a:r>
              <a:rPr lang="en-US" sz="2800" b="1">
                <a:latin typeface="Times New Roman" pitchFamily="18" charset="0"/>
                <a:cs typeface="Times New Roman" pitchFamily="18" charset="0"/>
              </a:rPr>
              <a:t>b. Tâm hồn hào hoa, </a:t>
            </a:r>
            <a:r>
              <a:rPr lang="en-US" sz="2800" b="1">
                <a:latin typeface="Times New Roman" pitchFamily="18" charset="0"/>
                <a:cs typeface="Times New Roman" pitchFamily="18" charset="0"/>
              </a:rPr>
              <a:t>lãng </a:t>
            </a:r>
            <a:r>
              <a:rPr lang="en-US" sz="2800" b="1" smtClean="0">
                <a:latin typeface="Times New Roman" pitchFamily="18" charset="0"/>
                <a:cs typeface="Times New Roman" pitchFamily="18" charset="0"/>
              </a:rPr>
              <a:t>mạn</a:t>
            </a:r>
            <a:endParaRPr lang="en-US" sz="2800" b="1">
              <a:latin typeface="Times New Roman" pitchFamily="18" charset="0"/>
              <a:cs typeface="Times New Roman" pitchFamily="18" charset="0"/>
            </a:endParaRPr>
          </a:p>
          <a:p>
            <a:r>
              <a:rPr lang="en-US" sz="2800">
                <a:latin typeface="Times New Roman" pitchFamily="18" charset="0"/>
                <a:cs typeface="Times New Roman" pitchFamily="18" charset="0"/>
              </a:rPr>
              <a:t>- Người lính trong nỗi nhớ của QD là những người chiến sĩ trẻ, không chỉ dúng cảm mà còn có tâm hồn hào hoa:</a:t>
            </a:r>
          </a:p>
          <a:p>
            <a:r>
              <a:rPr lang="en-US" sz="2800" smtClean="0">
                <a:latin typeface="Times New Roman" pitchFamily="18" charset="0"/>
                <a:cs typeface="Times New Roman" pitchFamily="18" charset="0"/>
              </a:rPr>
              <a:t>		</a:t>
            </a:r>
            <a:r>
              <a:rPr lang="en-US" sz="2800" i="1" smtClean="0">
                <a:latin typeface="Times New Roman" pitchFamily="18" charset="0"/>
                <a:cs typeface="Times New Roman" pitchFamily="18" charset="0"/>
              </a:rPr>
              <a:t>Mắt </a:t>
            </a:r>
            <a:r>
              <a:rPr lang="en-US" sz="2800" i="1">
                <a:latin typeface="Times New Roman" pitchFamily="18" charset="0"/>
                <a:cs typeface="Times New Roman" pitchFamily="18" charset="0"/>
              </a:rPr>
              <a:t>trừng gửi mộng qua biên giới</a:t>
            </a:r>
          </a:p>
          <a:p>
            <a:r>
              <a:rPr lang="en-US" sz="2800" i="1" smtClean="0">
                <a:latin typeface="Times New Roman" pitchFamily="18" charset="0"/>
                <a:cs typeface="Times New Roman" pitchFamily="18" charset="0"/>
              </a:rPr>
              <a:t>		Đêm </a:t>
            </a:r>
            <a:r>
              <a:rPr lang="en-US" sz="2800" i="1">
                <a:latin typeface="Times New Roman" pitchFamily="18" charset="0"/>
                <a:cs typeface="Times New Roman" pitchFamily="18" charset="0"/>
              </a:rPr>
              <a:t>mơ Hà Nội dáng kiều thơm</a:t>
            </a:r>
          </a:p>
          <a:p>
            <a:r>
              <a:rPr lang="en-US" sz="2800">
                <a:latin typeface="Times New Roman" pitchFamily="18" charset="0"/>
                <a:cs typeface="Times New Roman" pitchFamily="18" charset="0"/>
              </a:rPr>
              <a:t>- Hình ảnh “mắt trừng” gợi được cái chủ động trong tư thế chờ giặc của người lính Tây Tiến đồng thời cực tả thái độ phẫn nộ của nội tâm khi nghĩ về kẻ thù trong lúc đang làm nhiệm vụ bảo vệ biên cương.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08521175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BBF86BB-08B4-469D-A478-4FFABA312F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65272"/>
            <a:ext cx="12192000" cy="692727"/>
          </a:xfrm>
          <a:prstGeom prst="rect">
            <a:avLst/>
          </a:prstGeom>
        </p:spPr>
      </p:pic>
      <p:pic>
        <p:nvPicPr>
          <p:cNvPr id="3" name="图片 2">
            <a:extLst>
              <a:ext uri="{FF2B5EF4-FFF2-40B4-BE49-F238E27FC236}">
                <a16:creationId xmlns:a16="http://schemas.microsoft.com/office/drawing/2014/main" xmlns="" id="{5CB6A2F4-DE21-49C1-9920-D12611723200}"/>
              </a:ext>
            </a:extLst>
          </p:cNvPr>
          <p:cNvPicPr>
            <a:picLocks noChangeAspect="1"/>
          </p:cNvPicPr>
          <p:nvPr/>
        </p:nvPicPr>
        <p:blipFill rotWithShape="1">
          <a:blip r:embed="rId4">
            <a:clrChange>
              <a:clrFrom>
                <a:srgbClr val="FFFFFF"/>
              </a:clrFrom>
              <a:clrTo>
                <a:srgbClr val="FFFFFF">
                  <a:alpha val="0"/>
                </a:srgbClr>
              </a:clrTo>
            </a:clrChange>
          </a:blip>
          <a:srcRect t="1" r="50000" b="64575"/>
          <a:stretch/>
        </p:blipFill>
        <p:spPr>
          <a:xfrm flipH="1">
            <a:off x="-1" y="1"/>
            <a:ext cx="1981736" cy="1551708"/>
          </a:xfrm>
          <a:prstGeom prst="rect">
            <a:avLst/>
          </a:prstGeom>
        </p:spPr>
      </p:pic>
      <p:grpSp>
        <p:nvGrpSpPr>
          <p:cNvPr id="4" name="组合 3">
            <a:extLst>
              <a:ext uri="{FF2B5EF4-FFF2-40B4-BE49-F238E27FC236}">
                <a16:creationId xmlns:a16="http://schemas.microsoft.com/office/drawing/2014/main" xmlns="" id="{9868CC65-BEB1-4A91-B738-F6048B558793}"/>
              </a:ext>
            </a:extLst>
          </p:cNvPr>
          <p:cNvGrpSpPr/>
          <p:nvPr/>
        </p:nvGrpSpPr>
        <p:grpSpPr>
          <a:xfrm>
            <a:off x="6899564" y="5018619"/>
            <a:ext cx="5292436" cy="1839380"/>
            <a:chOff x="3164493" y="3363910"/>
            <a:chExt cx="8963732" cy="3523887"/>
          </a:xfrm>
        </p:grpSpPr>
        <p:pic>
          <p:nvPicPr>
            <p:cNvPr id="5" name="图片 4">
              <a:extLst>
                <a:ext uri="{FF2B5EF4-FFF2-40B4-BE49-F238E27FC236}">
                  <a16:creationId xmlns:a16="http://schemas.microsoft.com/office/drawing/2014/main" xmlns="" id="{A2CE7CFB-6C5F-411B-84E6-CBB2428BC6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6541" y="3418721"/>
              <a:ext cx="2508993" cy="3439278"/>
            </a:xfrm>
            <a:prstGeom prst="rect">
              <a:avLst/>
            </a:prstGeom>
          </p:spPr>
        </p:pic>
        <p:pic>
          <p:nvPicPr>
            <p:cNvPr id="6" name="图片 5">
              <a:extLst>
                <a:ext uri="{FF2B5EF4-FFF2-40B4-BE49-F238E27FC236}">
                  <a16:creationId xmlns:a16="http://schemas.microsoft.com/office/drawing/2014/main" xmlns="" id="{6FFF9FF0-B243-4D77-A2CB-A2846D894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14931" y="4181568"/>
              <a:ext cx="2508993" cy="2626026"/>
            </a:xfrm>
            <a:prstGeom prst="rect">
              <a:avLst/>
            </a:prstGeom>
          </p:spPr>
        </p:pic>
        <p:pic>
          <p:nvPicPr>
            <p:cNvPr id="7" name="图片 6">
              <a:extLst>
                <a:ext uri="{FF2B5EF4-FFF2-40B4-BE49-F238E27FC236}">
                  <a16:creationId xmlns:a16="http://schemas.microsoft.com/office/drawing/2014/main" xmlns="" id="{279E59F1-24D6-4AB9-ACBB-FA7E476702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19232" y="3363910"/>
              <a:ext cx="2508993" cy="3439278"/>
            </a:xfrm>
            <a:prstGeom prst="rect">
              <a:avLst/>
            </a:prstGeom>
          </p:spPr>
        </p:pic>
        <p:pic>
          <p:nvPicPr>
            <p:cNvPr id="8" name="图片 7">
              <a:extLst>
                <a:ext uri="{FF2B5EF4-FFF2-40B4-BE49-F238E27FC236}">
                  <a16:creationId xmlns:a16="http://schemas.microsoft.com/office/drawing/2014/main" xmlns="" id="{06B48E6C-847F-4762-8490-809407B60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64493" y="5209812"/>
              <a:ext cx="2569963" cy="1677985"/>
            </a:xfrm>
            <a:prstGeom prst="rect">
              <a:avLst/>
            </a:prstGeom>
          </p:spPr>
        </p:pic>
      </p:grpSp>
      <p:sp>
        <p:nvSpPr>
          <p:cNvPr id="2" name="Rectangle 1"/>
          <p:cNvSpPr/>
          <p:nvPr/>
        </p:nvSpPr>
        <p:spPr>
          <a:xfrm>
            <a:off x="1184365" y="1068904"/>
            <a:ext cx="10689772" cy="3970318"/>
          </a:xfrm>
          <a:prstGeom prst="rect">
            <a:avLst/>
          </a:prstGeom>
        </p:spPr>
        <p:txBody>
          <a:bodyPr wrap="square">
            <a:spAutoFit/>
          </a:bodyPr>
          <a:lstStyle/>
          <a:p>
            <a:r>
              <a:rPr lang="en-US" sz="2800">
                <a:latin typeface="Times New Roman" pitchFamily="18" charset="0"/>
                <a:cs typeface="Times New Roman" pitchFamily="18" charset="0"/>
              </a:rPr>
              <a:t>- Từ “mộng” bộc lộ nét lãng mạn, nét thơ trong tâm hồn các anh.</a:t>
            </a:r>
          </a:p>
          <a:p>
            <a:r>
              <a:rPr lang="en-US" sz="2800">
                <a:latin typeface="Times New Roman" pitchFamily="18" charset="0"/>
                <a:cs typeface="Times New Roman" pitchFamily="18" charset="0"/>
              </a:rPr>
              <a:t>- Câu thơ “ Đêm mơ Hà Nội dáng kiều thơm” bộc lộ nỗi nhớ da diết về Hà Nội, thấp thoáng dáng hình thướt tha yêu kiều của các thiếu nữ Hà thành</a:t>
            </a:r>
          </a:p>
          <a:p>
            <a:r>
              <a:rPr lang="en-US" sz="2800">
                <a:latin typeface="Times New Roman" pitchFamily="18" charset="0"/>
                <a:cs typeface="Times New Roman" pitchFamily="18" charset="0"/>
              </a:rPr>
              <a:t>-&gt; Đó là những khát khao trẻ trung nâng đỡ người lính vượt lên hoàn cảnh</a:t>
            </a:r>
          </a:p>
          <a:p>
            <a:r>
              <a:rPr lang="en-US" sz="2800">
                <a:latin typeface="Times New Roman" pitchFamily="18" charset="0"/>
                <a:cs typeface="Times New Roman" pitchFamily="18" charset="0"/>
              </a:rPr>
              <a:t>-&gt; Hai câu thơ diễn tả một cách tinh tế, chân thực tâm lý của những chiến sĩ quê ở thủ đô. Một thoáng kỷ niệm êm đẹp  như tiếp sức cho họ trong cuộc chiến đấu gian nan.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2749217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TotalTime>
  <Words>1206</Words>
  <Application>Microsoft Office PowerPoint</Application>
  <PresentationFormat>Custom</PresentationFormat>
  <Paragraphs>100</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PC</cp:lastModifiedBy>
  <cp:revision>32</cp:revision>
  <dcterms:created xsi:type="dcterms:W3CDTF">2017-08-18T03:02:00Z</dcterms:created>
  <dcterms:modified xsi:type="dcterms:W3CDTF">2021-10-13T12:48:32Z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